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4" r:id="rId9"/>
    <p:sldId id="268" r:id="rId10"/>
    <p:sldId id="265" r:id="rId11"/>
    <p:sldId id="266" r:id="rId12"/>
    <p:sldId id="267" r:id="rId13"/>
    <p:sldId id="261" r:id="rId14"/>
    <p:sldId id="269" r:id="rId15"/>
    <p:sldId id="270" r:id="rId16"/>
    <p:sldId id="262" r:id="rId17"/>
    <p:sldId id="271"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9E58E-F6DF-E4F9-A180-83DD64EEE692}" v="1166" dt="2024-04-22T21:49:27.028"/>
    <p1510:client id="{8E21C55E-22C3-B7FB-52E4-FE58500A9F5C}" v="4" dt="2024-04-22T19:48:22.913"/>
    <p1510:client id="{DC5B5C04-106E-7CB8-B8E9-2B59958373B2}" v="166" dt="2024-04-22T20:03:09.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25253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61916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4027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86687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83449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807712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57257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59788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22070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1955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4/22/2024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8719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4/22/2024</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68553388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aws.amazon.com/athena/" TargetMode="External"/><Relationship Id="rId2" Type="http://schemas.openxmlformats.org/officeDocument/2006/relationships/hyperlink" Target="https://docs.aws.amazon.com/quicksight/" TargetMode="External"/><Relationship Id="rId1" Type="http://schemas.openxmlformats.org/officeDocument/2006/relationships/slideLayout" Target="../slideLayouts/slideLayout2.xml"/><Relationship Id="rId6" Type="http://schemas.openxmlformats.org/officeDocument/2006/relationships/hyperlink" Target="https://github.com/Vamsi-8262/carz_" TargetMode="External"/><Relationship Id="rId5" Type="http://schemas.openxmlformats.org/officeDocument/2006/relationships/hyperlink" Target="https://aws.amazon.com/elasticbeanstalk/" TargetMode="External"/><Relationship Id="rId4" Type="http://schemas.openxmlformats.org/officeDocument/2006/relationships/hyperlink" Target="https://docs.aws.amazon.com/glu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Gauge">
            <a:extLst>
              <a:ext uri="{FF2B5EF4-FFF2-40B4-BE49-F238E27FC236}">
                <a16:creationId xmlns:a16="http://schemas.microsoft.com/office/drawing/2014/main" id="{E3684905-E4B8-1B3B-F8E7-AA5EB3EDAC4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5" r="6245" b="6245"/>
          <a:stretch/>
        </p:blipFill>
        <p:spPr>
          <a:xfrm>
            <a:off x="-688" y="-4"/>
            <a:ext cx="12192687" cy="6858000"/>
          </a:xfrm>
          <a:prstGeom prst="rect">
            <a:avLst/>
          </a:prstGeom>
        </p:spPr>
      </p:pic>
      <p:grpSp>
        <p:nvGrpSpPr>
          <p:cNvPr id="6" name="Group 5">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10" name="Group 9">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18" name="Rectangle 17">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16" name="Rectangle 15">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14" name="Rectangle 13">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9F81F80-25D5-D361-DDC7-13E2B7C44B19}"/>
              </a:ext>
            </a:extLst>
          </p:cNvPr>
          <p:cNvSpPr>
            <a:spLocks noGrp="1"/>
          </p:cNvSpPr>
          <p:nvPr>
            <p:ph type="ctrTitle"/>
          </p:nvPr>
        </p:nvSpPr>
        <p:spPr>
          <a:xfrm>
            <a:off x="319020" y="-785880"/>
            <a:ext cx="5460681" cy="4259814"/>
          </a:xfrm>
        </p:spPr>
        <p:txBody>
          <a:bodyPr>
            <a:normAutofit/>
          </a:bodyPr>
          <a:lstStyle/>
          <a:p>
            <a:r>
              <a:rPr lang="en-US" sz="4800">
                <a:solidFill>
                  <a:srgbClr val="FFFFFF"/>
                </a:solidFill>
                <a:ea typeface="+mj-lt"/>
                <a:cs typeface="+mj-lt"/>
              </a:rPr>
              <a:t>Analytics and Interactive Dashboard on Used Car Market Trends</a:t>
            </a:r>
            <a:endParaRPr lang="en-IN" sz="4800">
              <a:solidFill>
                <a:srgbClr val="FFFFFF"/>
              </a:solidFill>
              <a:ea typeface="+mj-lt"/>
              <a:cs typeface="+mj-lt"/>
            </a:endParaRPr>
          </a:p>
        </p:txBody>
      </p:sp>
      <p:sp>
        <p:nvSpPr>
          <p:cNvPr id="3" name="Subtitle 2">
            <a:extLst>
              <a:ext uri="{FF2B5EF4-FFF2-40B4-BE49-F238E27FC236}">
                <a16:creationId xmlns:a16="http://schemas.microsoft.com/office/drawing/2014/main" id="{28971F59-31F4-6325-1F26-232C348CBFD3}"/>
              </a:ext>
            </a:extLst>
          </p:cNvPr>
          <p:cNvSpPr>
            <a:spLocks noGrp="1"/>
          </p:cNvSpPr>
          <p:nvPr>
            <p:ph type="subTitle" idx="1"/>
          </p:nvPr>
        </p:nvSpPr>
        <p:spPr>
          <a:xfrm>
            <a:off x="395220" y="3891196"/>
            <a:ext cx="4713921" cy="2455629"/>
          </a:xfrm>
        </p:spPr>
        <p:txBody>
          <a:bodyPr vert="horz" lIns="91440" tIns="45720" rIns="91440" bIns="45720" rtlCol="0" anchor="t">
            <a:noAutofit/>
          </a:bodyPr>
          <a:lstStyle/>
          <a:p>
            <a:r>
              <a:rPr lang="en-IN" sz="2000" cap="none">
                <a:solidFill>
                  <a:srgbClr val="FFFFFF"/>
                </a:solidFill>
                <a:latin typeface="Times New Roman"/>
                <a:cs typeface="Times New Roman"/>
              </a:rPr>
              <a:t>By:</a:t>
            </a:r>
          </a:p>
          <a:p>
            <a:r>
              <a:rPr lang="en-IN" sz="2000" cap="none">
                <a:solidFill>
                  <a:srgbClr val="FFFFFF"/>
                </a:solidFill>
                <a:latin typeface="Times New Roman"/>
                <a:cs typeface="Segoe UI"/>
              </a:rPr>
              <a:t>Nemi Makadia</a:t>
            </a:r>
            <a:endParaRPr lang="en-US" sz="2000">
              <a:solidFill>
                <a:srgbClr val="FFFFFF"/>
              </a:solidFill>
              <a:latin typeface="Times New Roman"/>
              <a:cs typeface="Segoe UI"/>
            </a:endParaRPr>
          </a:p>
          <a:p>
            <a:r>
              <a:rPr lang="en-IN" sz="2000" cap="none">
                <a:solidFill>
                  <a:srgbClr val="FFFFFF"/>
                </a:solidFill>
                <a:latin typeface="Times New Roman"/>
                <a:cs typeface="Segoe UI"/>
              </a:rPr>
              <a:t>Smitha Patil</a:t>
            </a:r>
            <a:endParaRPr lang="en-IN" sz="2000">
              <a:latin typeface="Times New Roman"/>
              <a:cs typeface="Times New Roman"/>
            </a:endParaRPr>
          </a:p>
          <a:p>
            <a:r>
              <a:rPr lang="en-IN" sz="2000" cap="none">
                <a:solidFill>
                  <a:srgbClr val="FFFFFF"/>
                </a:solidFill>
                <a:latin typeface="Times New Roman"/>
                <a:cs typeface="Times New Roman"/>
              </a:rPr>
              <a:t>Vamsidhar Boddu</a:t>
            </a:r>
          </a:p>
          <a:p>
            <a:r>
              <a:rPr lang="en-IN" sz="2000" cap="none">
                <a:solidFill>
                  <a:srgbClr val="FFFFFF"/>
                </a:solidFill>
                <a:latin typeface="Times New Roman"/>
                <a:cs typeface="Times New Roman"/>
              </a:rPr>
              <a:t>Yash Doshi</a:t>
            </a:r>
          </a:p>
          <a:p>
            <a:endParaRPr lang="en-IN" sz="2000">
              <a:solidFill>
                <a:srgbClr val="FFFFFF"/>
              </a:solidFill>
              <a:latin typeface="Times New Roman"/>
              <a:cs typeface="Times New Roman"/>
            </a:endParaRPr>
          </a:p>
        </p:txBody>
      </p:sp>
    </p:spTree>
    <p:extLst>
      <p:ext uri="{BB962C8B-B14F-4D97-AF65-F5344CB8AC3E}">
        <p14:creationId xmlns:p14="http://schemas.microsoft.com/office/powerpoint/2010/main" val="416515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3539-D342-DCC6-D85C-FF2B884D3279}"/>
              </a:ext>
            </a:extLst>
          </p:cNvPr>
          <p:cNvSpPr>
            <a:spLocks noGrp="1"/>
          </p:cNvSpPr>
          <p:nvPr>
            <p:ph type="title"/>
          </p:nvPr>
        </p:nvSpPr>
        <p:spPr>
          <a:xfrm>
            <a:off x="540000" y="540000"/>
            <a:ext cx="11101135" cy="520824"/>
          </a:xfrm>
        </p:spPr>
        <p:txBody>
          <a:bodyPr>
            <a:noAutofit/>
          </a:bodyPr>
          <a:lstStyle/>
          <a:p>
            <a:r>
              <a:rPr lang="en-US" sz="4000" b="1">
                <a:solidFill>
                  <a:srgbClr val="ECECEC"/>
                </a:solidFill>
                <a:latin typeface="Times New Roman"/>
                <a:ea typeface="+mj-lt"/>
                <a:cs typeface="Times New Roman"/>
              </a:rPr>
              <a:t>KEY VISUALIZATIONS, ANALYTICS AND MODELLING:</a:t>
            </a:r>
            <a:endParaRPr lang="en-US" sz="4000">
              <a:latin typeface="Times New Roman"/>
              <a:cs typeface="Times New Roman"/>
            </a:endParaRPr>
          </a:p>
        </p:txBody>
      </p:sp>
      <p:sp>
        <p:nvSpPr>
          <p:cNvPr id="3" name="Content Placeholder 2">
            <a:extLst>
              <a:ext uri="{FF2B5EF4-FFF2-40B4-BE49-F238E27FC236}">
                <a16:creationId xmlns:a16="http://schemas.microsoft.com/office/drawing/2014/main" id="{7EDA9370-00CE-1409-4979-56BC912A8C88}"/>
              </a:ext>
            </a:extLst>
          </p:cNvPr>
          <p:cNvSpPr>
            <a:spLocks noGrp="1"/>
          </p:cNvSpPr>
          <p:nvPr>
            <p:ph idx="1"/>
          </p:nvPr>
        </p:nvSpPr>
        <p:spPr>
          <a:xfrm>
            <a:off x="540222" y="1830476"/>
            <a:ext cx="11101136" cy="5124542"/>
          </a:xfrm>
        </p:spPr>
        <p:txBody>
          <a:bodyPr vert="horz" lIns="91440" tIns="45720" rIns="91440" bIns="45720" rtlCol="0" anchor="t">
            <a:normAutofit/>
          </a:bodyPr>
          <a:lstStyle/>
          <a:p>
            <a:pPr marL="269875" indent="-269875"/>
            <a:r>
              <a:rPr lang="en-US">
                <a:solidFill>
                  <a:srgbClr val="ECECEC"/>
                </a:solidFill>
                <a:latin typeface="Times New Roman"/>
                <a:ea typeface="+mn-lt"/>
                <a:cs typeface="+mn-lt"/>
              </a:rPr>
              <a:t>Time series analysis of sales volume and pricing trends over time.</a:t>
            </a:r>
            <a:endParaRPr lang="en-US">
              <a:latin typeface="Times New Roman"/>
              <a:cs typeface="Times New Roman"/>
            </a:endParaRPr>
          </a:p>
          <a:p>
            <a:pPr marL="269875" indent="-269875"/>
            <a:r>
              <a:rPr lang="en-US">
                <a:solidFill>
                  <a:srgbClr val="ECECEC"/>
                </a:solidFill>
                <a:latin typeface="Times New Roman"/>
                <a:ea typeface="+mn-lt"/>
                <a:cs typeface="+mn-lt"/>
              </a:rPr>
              <a:t>Distribution charts comparing sales by car make, model, and states.</a:t>
            </a:r>
            <a:endParaRPr lang="en-US">
              <a:latin typeface="Times New Roman"/>
              <a:cs typeface="Times New Roman"/>
            </a:endParaRPr>
          </a:p>
          <a:p>
            <a:pPr marL="269875" indent="-269875"/>
            <a:r>
              <a:rPr lang="en-US">
                <a:solidFill>
                  <a:srgbClr val="ECECEC"/>
                </a:solidFill>
                <a:latin typeface="Times New Roman"/>
                <a:ea typeface="+mn-lt"/>
                <a:cs typeface="+mn-lt"/>
              </a:rPr>
              <a:t>Geographic distribution of sales using </a:t>
            </a:r>
            <a:r>
              <a:rPr lang="en-US" err="1">
                <a:solidFill>
                  <a:srgbClr val="ECECEC"/>
                </a:solidFill>
                <a:latin typeface="Times New Roman"/>
                <a:ea typeface="+mn-lt"/>
                <a:cs typeface="+mn-lt"/>
              </a:rPr>
              <a:t>treemaps</a:t>
            </a:r>
            <a:r>
              <a:rPr lang="en-US">
                <a:solidFill>
                  <a:srgbClr val="ECECEC"/>
                </a:solidFill>
                <a:latin typeface="Times New Roman"/>
                <a:ea typeface="+mn-lt"/>
                <a:cs typeface="+mn-lt"/>
              </a:rPr>
              <a:t>, indicating market hotspots.</a:t>
            </a:r>
            <a:endParaRPr lang="en-US">
              <a:latin typeface="Times New Roman"/>
              <a:cs typeface="Times New Roman"/>
            </a:endParaRPr>
          </a:p>
          <a:p>
            <a:pPr marL="269875" indent="-269875"/>
            <a:r>
              <a:rPr lang="en-US">
                <a:solidFill>
                  <a:srgbClr val="ECECEC"/>
                </a:solidFill>
                <a:latin typeface="Times New Roman"/>
                <a:ea typeface="+mn-lt"/>
                <a:cs typeface="+mn-lt"/>
              </a:rPr>
              <a:t>Correlation analysis to uncover relationships between car features and prices.</a:t>
            </a:r>
            <a:endParaRPr lang="en-US">
              <a:latin typeface="Times New Roman"/>
              <a:cs typeface="Times New Roman"/>
            </a:endParaRPr>
          </a:p>
          <a:p>
            <a:pPr marL="0" indent="0">
              <a:buNone/>
            </a:pPr>
            <a:endParaRPr lang="en-US">
              <a:solidFill>
                <a:srgbClr val="ECECEC"/>
              </a:solidFill>
              <a:latin typeface="Times New Roman"/>
              <a:ea typeface="+mn-lt"/>
              <a:cs typeface="+mn-lt"/>
            </a:endParaRPr>
          </a:p>
          <a:p>
            <a:pPr marL="269875" indent="-269875"/>
            <a:r>
              <a:rPr lang="en-US" b="1">
                <a:latin typeface="Times New Roman"/>
                <a:ea typeface="+mn-lt"/>
                <a:cs typeface="+mn-lt"/>
              </a:rPr>
              <a:t>Linear Regression Model: </a:t>
            </a:r>
            <a:r>
              <a:rPr lang="en-US">
                <a:latin typeface="Times New Roman"/>
                <a:ea typeface="+mn-lt"/>
                <a:cs typeface="+mn-lt"/>
              </a:rPr>
              <a:t>The model </a:t>
            </a:r>
            <a:r>
              <a:rPr lang="en-US">
                <a:solidFill>
                  <a:srgbClr val="ECECEC"/>
                </a:solidFill>
                <a:latin typeface="Times New Roman"/>
                <a:ea typeface="+mn-lt"/>
                <a:cs typeface="+mn-lt"/>
              </a:rPr>
              <a:t>predict car selling prices based on features like make, model, and year, after preprocessing the data with scaling and one-hot encoding. It also evaluates the model's performance using metrics such as mean squared error, mean absolute error, and R-squared.</a:t>
            </a:r>
            <a:endParaRPr lang="en-US">
              <a:latin typeface="Times New Roman"/>
              <a:cs typeface="Times New Roman"/>
            </a:endParaRPr>
          </a:p>
          <a:p>
            <a:pPr marL="269875" indent="-269875"/>
            <a:r>
              <a:rPr lang="en-US" b="1">
                <a:solidFill>
                  <a:srgbClr val="FFFFFF"/>
                </a:solidFill>
                <a:latin typeface="Times New Roman"/>
                <a:cs typeface="Times New Roman"/>
              </a:rPr>
              <a:t>Random Forest Model: </a:t>
            </a:r>
            <a:r>
              <a:rPr lang="en-US">
                <a:solidFill>
                  <a:srgbClr val="FFFFFF"/>
                </a:solidFill>
                <a:latin typeface="Times New Roman"/>
                <a:cs typeface="Times New Roman"/>
              </a:rPr>
              <a:t>It </a:t>
            </a:r>
            <a:r>
              <a:rPr lang="en-US">
                <a:solidFill>
                  <a:srgbClr val="ECECEC"/>
                </a:solidFill>
                <a:latin typeface="Times New Roman"/>
                <a:ea typeface="+mn-lt"/>
                <a:cs typeface="+mn-lt"/>
              </a:rPr>
              <a:t>uses a </a:t>
            </a:r>
            <a:r>
              <a:rPr lang="en-US" err="1">
                <a:solidFill>
                  <a:srgbClr val="ECECEC"/>
                </a:solidFill>
                <a:latin typeface="Times New Roman"/>
                <a:ea typeface="+mn-lt"/>
                <a:cs typeface="+mn-lt"/>
              </a:rPr>
              <a:t>RandomForestRegressor</a:t>
            </a:r>
            <a:r>
              <a:rPr lang="en-US">
                <a:solidFill>
                  <a:srgbClr val="ECECEC"/>
                </a:solidFill>
                <a:latin typeface="Times New Roman"/>
                <a:ea typeface="+mn-lt"/>
                <a:cs typeface="+mn-lt"/>
              </a:rPr>
              <a:t> to predict car selling prices from features such as make, model, and year after preprocessing. It evaluates the model's accuracy using metrics like mean squared error, mean absolute error, and R-squared.</a:t>
            </a:r>
          </a:p>
          <a:p>
            <a:pPr marL="0" indent="0">
              <a:buNone/>
            </a:pPr>
            <a:endParaRPr lang="en-US">
              <a:solidFill>
                <a:srgbClr val="ECECEC"/>
              </a:solidFill>
              <a:latin typeface="Times New Roman"/>
              <a:cs typeface="Times New Roman"/>
            </a:endParaRPr>
          </a:p>
          <a:p>
            <a:pPr marL="269875" indent="-269875"/>
            <a:endParaRPr lang="en-US">
              <a:latin typeface="Times New Roman"/>
              <a:cs typeface="Times New Roman"/>
            </a:endParaRPr>
          </a:p>
        </p:txBody>
      </p:sp>
    </p:spTree>
    <p:extLst>
      <p:ext uri="{BB962C8B-B14F-4D97-AF65-F5344CB8AC3E}">
        <p14:creationId xmlns:p14="http://schemas.microsoft.com/office/powerpoint/2010/main" val="4250078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46FB-94F7-AC8B-AE30-6D7C527FEE21}"/>
              </a:ext>
            </a:extLst>
          </p:cNvPr>
          <p:cNvSpPr>
            <a:spLocks noGrp="1"/>
          </p:cNvSpPr>
          <p:nvPr>
            <p:ph type="title"/>
          </p:nvPr>
        </p:nvSpPr>
        <p:spPr/>
        <p:txBody>
          <a:bodyPr/>
          <a:lstStyle/>
          <a:p>
            <a:r>
              <a:rPr lang="en-US">
                <a:latin typeface="Times New Roman"/>
                <a:cs typeface="Times New Roman"/>
              </a:rPr>
              <a:t>EBS Deployment:</a:t>
            </a:r>
          </a:p>
        </p:txBody>
      </p:sp>
      <p:pic>
        <p:nvPicPr>
          <p:cNvPr id="4" name="Content Placeholder 3" descr="A screenshot of a computer&#10;&#10;Description automatically generated">
            <a:extLst>
              <a:ext uri="{FF2B5EF4-FFF2-40B4-BE49-F238E27FC236}">
                <a16:creationId xmlns:a16="http://schemas.microsoft.com/office/drawing/2014/main" id="{99244755-3A0A-8415-CC9F-ECAD2E462ED5}"/>
              </a:ext>
            </a:extLst>
          </p:cNvPr>
          <p:cNvPicPr>
            <a:picLocks noGrp="1" noChangeAspect="1"/>
          </p:cNvPicPr>
          <p:nvPr>
            <p:ph idx="1"/>
          </p:nvPr>
        </p:nvPicPr>
        <p:blipFill>
          <a:blip r:embed="rId2"/>
          <a:stretch>
            <a:fillRect/>
          </a:stretch>
        </p:blipFill>
        <p:spPr>
          <a:xfrm>
            <a:off x="1651099" y="1715101"/>
            <a:ext cx="8893734" cy="3779837"/>
          </a:xfrm>
        </p:spPr>
      </p:pic>
      <p:sp>
        <p:nvSpPr>
          <p:cNvPr id="5" name="TextBox 4">
            <a:extLst>
              <a:ext uri="{FF2B5EF4-FFF2-40B4-BE49-F238E27FC236}">
                <a16:creationId xmlns:a16="http://schemas.microsoft.com/office/drawing/2014/main" id="{44A72BE2-85E5-D4BE-3D1D-3CA4538DFEA1}"/>
              </a:ext>
            </a:extLst>
          </p:cNvPr>
          <p:cNvSpPr txBox="1"/>
          <p:nvPr/>
        </p:nvSpPr>
        <p:spPr>
          <a:xfrm>
            <a:off x="1649767" y="5992427"/>
            <a:ext cx="73004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Deployment of the web app using the Elastic Beanstalk service</a:t>
            </a:r>
          </a:p>
        </p:txBody>
      </p:sp>
    </p:spTree>
    <p:extLst>
      <p:ext uri="{BB962C8B-B14F-4D97-AF65-F5344CB8AC3E}">
        <p14:creationId xmlns:p14="http://schemas.microsoft.com/office/powerpoint/2010/main" val="1418219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BB5B-0B10-C781-8926-039DBB0A29B6}"/>
              </a:ext>
            </a:extLst>
          </p:cNvPr>
          <p:cNvSpPr>
            <a:spLocks noGrp="1"/>
          </p:cNvSpPr>
          <p:nvPr>
            <p:ph type="title"/>
          </p:nvPr>
        </p:nvSpPr>
        <p:spPr>
          <a:xfrm>
            <a:off x="377243" y="369844"/>
            <a:ext cx="11101135" cy="1809500"/>
          </a:xfrm>
        </p:spPr>
        <p:txBody>
          <a:bodyPr/>
          <a:lstStyle/>
          <a:p>
            <a:r>
              <a:rPr lang="en-US">
                <a:latin typeface="Times New Roman"/>
                <a:cs typeface="Times New Roman"/>
              </a:rPr>
              <a:t>Results from the deployed models:</a:t>
            </a:r>
          </a:p>
        </p:txBody>
      </p:sp>
      <p:pic>
        <p:nvPicPr>
          <p:cNvPr id="7" name="Content Placeholder 6" descr="A graph with blue dots and red line&#10;&#10;Description automatically generated">
            <a:extLst>
              <a:ext uri="{FF2B5EF4-FFF2-40B4-BE49-F238E27FC236}">
                <a16:creationId xmlns:a16="http://schemas.microsoft.com/office/drawing/2014/main" id="{D0A09212-09BC-6967-7593-26BBD229AC51}"/>
              </a:ext>
            </a:extLst>
          </p:cNvPr>
          <p:cNvPicPr>
            <a:picLocks noGrp="1" noChangeAspect="1"/>
          </p:cNvPicPr>
          <p:nvPr>
            <p:ph idx="1"/>
          </p:nvPr>
        </p:nvPicPr>
        <p:blipFill>
          <a:blip r:embed="rId2"/>
          <a:stretch>
            <a:fillRect/>
          </a:stretch>
        </p:blipFill>
        <p:spPr>
          <a:xfrm>
            <a:off x="2554297" y="3027971"/>
            <a:ext cx="7020755" cy="3506679"/>
          </a:xfrm>
        </p:spPr>
      </p:pic>
      <p:pic>
        <p:nvPicPr>
          <p:cNvPr id="9" name="Picture 8" descr="A screenshot of a computer&#10;&#10;Description automatically generated">
            <a:extLst>
              <a:ext uri="{FF2B5EF4-FFF2-40B4-BE49-F238E27FC236}">
                <a16:creationId xmlns:a16="http://schemas.microsoft.com/office/drawing/2014/main" id="{793F7264-55AF-0576-23A2-C20812CACA34}"/>
              </a:ext>
            </a:extLst>
          </p:cNvPr>
          <p:cNvPicPr>
            <a:picLocks noChangeAspect="1"/>
          </p:cNvPicPr>
          <p:nvPr/>
        </p:nvPicPr>
        <p:blipFill rotWithShape="1">
          <a:blip r:embed="rId3"/>
          <a:srcRect b="60154"/>
          <a:stretch/>
        </p:blipFill>
        <p:spPr>
          <a:xfrm>
            <a:off x="2567126" y="1463373"/>
            <a:ext cx="7005961" cy="1446327"/>
          </a:xfrm>
          <a:prstGeom prst="rect">
            <a:avLst/>
          </a:prstGeom>
        </p:spPr>
      </p:pic>
    </p:spTree>
    <p:extLst>
      <p:ext uri="{BB962C8B-B14F-4D97-AF65-F5344CB8AC3E}">
        <p14:creationId xmlns:p14="http://schemas.microsoft.com/office/powerpoint/2010/main" val="174632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CCF5-D14D-1ADF-8528-7F969060DEF4}"/>
              </a:ext>
            </a:extLst>
          </p:cNvPr>
          <p:cNvSpPr>
            <a:spLocks noGrp="1"/>
          </p:cNvSpPr>
          <p:nvPr>
            <p:ph type="title"/>
          </p:nvPr>
        </p:nvSpPr>
        <p:spPr/>
        <p:txBody>
          <a:bodyPr>
            <a:normAutofit/>
          </a:bodyPr>
          <a:lstStyle/>
          <a:p>
            <a:r>
              <a:rPr lang="en-US" b="1">
                <a:latin typeface="Times New Roman"/>
                <a:ea typeface="+mj-lt"/>
                <a:cs typeface="Times New Roman"/>
              </a:rPr>
              <a:t>SCOPE:</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001A6859-4E2C-F7C0-5C3B-108348D49864}"/>
              </a:ext>
            </a:extLst>
          </p:cNvPr>
          <p:cNvSpPr>
            <a:spLocks noGrp="1"/>
          </p:cNvSpPr>
          <p:nvPr>
            <p:ph idx="1"/>
          </p:nvPr>
        </p:nvSpPr>
        <p:spPr>
          <a:xfrm>
            <a:off x="550583" y="1567422"/>
            <a:ext cx="11090553" cy="4351337"/>
          </a:xfrm>
        </p:spPr>
        <p:txBody>
          <a:bodyPr vert="horz" lIns="91440" tIns="45720" rIns="91440" bIns="45720" rtlCol="0" anchor="t">
            <a:normAutofit/>
          </a:bodyPr>
          <a:lstStyle/>
          <a:p>
            <a:pPr marL="269875" indent="-269875" algn="just"/>
            <a:r>
              <a:rPr lang="en-US">
                <a:solidFill>
                  <a:srgbClr val="ECECEC"/>
                </a:solidFill>
                <a:latin typeface="Times New Roman"/>
                <a:ea typeface="+mn-lt"/>
                <a:cs typeface="+mn-lt"/>
              </a:rPr>
              <a:t>Utilizing data to gain insights and strategically navigate the pre-owned vehicle market.</a:t>
            </a:r>
            <a:endParaRPr lang="en-US" b="1">
              <a:latin typeface="Times New Roman"/>
              <a:ea typeface="+mn-lt"/>
              <a:cs typeface="+mn-lt"/>
            </a:endParaRPr>
          </a:p>
          <a:p>
            <a:pPr marL="269875" indent="-269875" algn="just"/>
            <a:r>
              <a:rPr lang="en-US">
                <a:solidFill>
                  <a:srgbClr val="ECECEC"/>
                </a:solidFill>
                <a:latin typeface="Times New Roman"/>
                <a:ea typeface="+mn-lt"/>
                <a:cs typeface="+mn-lt"/>
              </a:rPr>
              <a:t>Improved decision-making tools for participants in the used car market, such as dealers, purchasers, and industry analysts.</a:t>
            </a:r>
            <a:endParaRPr lang="en-US">
              <a:latin typeface="Times New Roman"/>
              <a:ea typeface="+mn-lt"/>
              <a:cs typeface="+mn-lt"/>
            </a:endParaRPr>
          </a:p>
          <a:p>
            <a:pPr marL="269875" indent="-269875" algn="just"/>
            <a:r>
              <a:rPr lang="en-US">
                <a:solidFill>
                  <a:srgbClr val="ECECEC"/>
                </a:solidFill>
                <a:latin typeface="Times New Roman"/>
                <a:ea typeface="+mn-lt"/>
                <a:cs typeface="+mn-lt"/>
              </a:rPr>
              <a:t>Capability to detect trends, anomalies, and patterns in vehicle sales data across different parameters.</a:t>
            </a:r>
            <a:endParaRPr lang="en-US">
              <a:latin typeface="Times New Roman"/>
              <a:ea typeface="+mn-lt"/>
              <a:cs typeface="+mn-lt"/>
            </a:endParaRPr>
          </a:p>
          <a:p>
            <a:pPr marL="269875" indent="-269875" algn="just"/>
            <a:r>
              <a:rPr lang="en-US">
                <a:solidFill>
                  <a:srgbClr val="ECECEC"/>
                </a:solidFill>
                <a:latin typeface="Times New Roman"/>
                <a:ea typeface="+mn-lt"/>
                <a:cs typeface="+mn-lt"/>
              </a:rPr>
              <a:t>Efficient data analysis processes, enhanced by AWS services for scalability and improved performance.</a:t>
            </a:r>
            <a:endParaRPr lang="en-US">
              <a:latin typeface="Times New Roman"/>
              <a:ea typeface="+mn-lt"/>
              <a:cs typeface="+mn-lt"/>
            </a:endParaRPr>
          </a:p>
          <a:p>
            <a:pPr marL="269875" indent="-269875"/>
            <a:endParaRPr lang="en-US"/>
          </a:p>
          <a:p>
            <a:pPr marL="269875" indent="-269875"/>
            <a:endParaRPr lang="en-US">
              <a:solidFill>
                <a:srgbClr val="ECECEC"/>
              </a:solidFill>
              <a:latin typeface="Times New Roman"/>
              <a:cs typeface="Times New Roman"/>
            </a:endParaRPr>
          </a:p>
          <a:p>
            <a:pPr marL="269875" indent="-269875"/>
            <a:endParaRPr lang="en-US">
              <a:latin typeface="Times New Roman"/>
              <a:cs typeface="Times New Roman"/>
            </a:endParaRPr>
          </a:p>
        </p:txBody>
      </p:sp>
    </p:spTree>
    <p:extLst>
      <p:ext uri="{BB962C8B-B14F-4D97-AF65-F5344CB8AC3E}">
        <p14:creationId xmlns:p14="http://schemas.microsoft.com/office/powerpoint/2010/main" val="3710831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2954-0244-5FF3-C41C-650B75CE8EF2}"/>
              </a:ext>
            </a:extLst>
          </p:cNvPr>
          <p:cNvSpPr>
            <a:spLocks noGrp="1"/>
          </p:cNvSpPr>
          <p:nvPr>
            <p:ph type="title"/>
          </p:nvPr>
        </p:nvSpPr>
        <p:spPr/>
        <p:txBody>
          <a:bodyPr/>
          <a:lstStyle/>
          <a:p>
            <a:r>
              <a:rPr lang="en-US">
                <a:latin typeface="Times New Roman"/>
                <a:cs typeface="Times New Roman"/>
              </a:rPr>
              <a:t>REFERENCES:</a:t>
            </a:r>
          </a:p>
        </p:txBody>
      </p:sp>
      <p:sp>
        <p:nvSpPr>
          <p:cNvPr id="3" name="Content Placeholder 2">
            <a:extLst>
              <a:ext uri="{FF2B5EF4-FFF2-40B4-BE49-F238E27FC236}">
                <a16:creationId xmlns:a16="http://schemas.microsoft.com/office/drawing/2014/main" id="{DAA9CCB7-095E-9E00-B0E7-5171C5090BBE}"/>
              </a:ext>
            </a:extLst>
          </p:cNvPr>
          <p:cNvSpPr>
            <a:spLocks noGrp="1"/>
          </p:cNvSpPr>
          <p:nvPr>
            <p:ph idx="1"/>
          </p:nvPr>
        </p:nvSpPr>
        <p:spPr>
          <a:xfrm>
            <a:off x="540000" y="1833470"/>
            <a:ext cx="11101136" cy="4475254"/>
          </a:xfrm>
        </p:spPr>
        <p:txBody>
          <a:bodyPr vert="horz" lIns="91440" tIns="45720" rIns="91440" bIns="45720" rtlCol="0" anchor="t">
            <a:normAutofit/>
          </a:bodyPr>
          <a:lstStyle/>
          <a:p>
            <a:pPr marL="269875" indent="-269875"/>
            <a:r>
              <a:rPr lang="en-US">
                <a:ea typeface="+mn-lt"/>
                <a:cs typeface="+mn-lt"/>
                <a:hlinkClick r:id="rId2"/>
              </a:rPr>
              <a:t>https://docs.aws.amazon.com/quicksight/</a:t>
            </a:r>
          </a:p>
          <a:p>
            <a:pPr marL="269875" indent="-269875"/>
            <a:r>
              <a:rPr lang="en-US">
                <a:ea typeface="+mn-lt"/>
                <a:cs typeface="+mn-lt"/>
                <a:hlinkClick r:id="rId3"/>
              </a:rPr>
              <a:t>https://docs.aws.amazon.com/athena/</a:t>
            </a:r>
          </a:p>
          <a:p>
            <a:pPr marL="269875" indent="-269875"/>
            <a:r>
              <a:rPr lang="en-US">
                <a:ea typeface="+mn-lt"/>
                <a:cs typeface="+mn-lt"/>
                <a:hlinkClick r:id="rId4"/>
              </a:rPr>
              <a:t>https://docs.aws.amazon.com/glue/</a:t>
            </a:r>
            <a:endParaRPr lang="en-US"/>
          </a:p>
          <a:p>
            <a:pPr marL="269875" indent="-269875"/>
            <a:r>
              <a:rPr lang="en-US">
                <a:ea typeface="+mn-lt"/>
                <a:cs typeface="+mn-lt"/>
                <a:hlinkClick r:id="rId5"/>
              </a:rPr>
              <a:t>https://aws.amazon.com/elasticbeanstalk/</a:t>
            </a:r>
            <a:endParaRPr lang="en-US"/>
          </a:p>
          <a:p>
            <a:pPr marL="0" indent="0">
              <a:buNone/>
            </a:pPr>
            <a:endParaRPr lang="en-US"/>
          </a:p>
          <a:p>
            <a:pPr marL="0" indent="0">
              <a:buNone/>
            </a:pPr>
            <a:r>
              <a:rPr lang="en-US"/>
              <a:t>Link to the GitHub account of the project:</a:t>
            </a:r>
          </a:p>
          <a:p>
            <a:pPr marL="0" indent="0">
              <a:buNone/>
            </a:pPr>
            <a:r>
              <a:rPr lang="en-US">
                <a:ea typeface="+mn-lt"/>
                <a:cs typeface="+mn-lt"/>
                <a:hlinkClick r:id="rId6"/>
              </a:rPr>
              <a:t>https://github.com/Vamsi-8262/carz_</a:t>
            </a:r>
            <a:endParaRPr lang="en-US">
              <a:ea typeface="+mn-lt"/>
              <a:cs typeface="+mn-lt"/>
            </a:endParaRPr>
          </a:p>
          <a:p>
            <a:pPr marL="0" indent="0">
              <a:buNone/>
            </a:pPr>
            <a:endParaRPr lang="en-US"/>
          </a:p>
        </p:txBody>
      </p:sp>
    </p:spTree>
    <p:extLst>
      <p:ext uri="{BB962C8B-B14F-4D97-AF65-F5344CB8AC3E}">
        <p14:creationId xmlns:p14="http://schemas.microsoft.com/office/powerpoint/2010/main" val="3093688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489D-2F61-34EE-651D-6BFC56A81102}"/>
              </a:ext>
            </a:extLst>
          </p:cNvPr>
          <p:cNvSpPr>
            <a:spLocks noGrp="1"/>
          </p:cNvSpPr>
          <p:nvPr>
            <p:ph type="title"/>
          </p:nvPr>
        </p:nvSpPr>
        <p:spPr>
          <a:xfrm>
            <a:off x="3740400" y="2917440"/>
            <a:ext cx="11101135" cy="1809500"/>
          </a:xfrm>
        </p:spPr>
        <p:txBody>
          <a:bodyPr/>
          <a:lstStyle/>
          <a:p>
            <a:r>
              <a:rPr lang="en-US"/>
              <a:t>THANK YOU!</a:t>
            </a:r>
          </a:p>
        </p:txBody>
      </p:sp>
      <p:sp>
        <p:nvSpPr>
          <p:cNvPr id="3" name="Content Placeholder 2">
            <a:extLst>
              <a:ext uri="{FF2B5EF4-FFF2-40B4-BE49-F238E27FC236}">
                <a16:creationId xmlns:a16="http://schemas.microsoft.com/office/drawing/2014/main" id="{8CF132BB-D634-C195-7CAA-50AC317C11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3872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EF72-21EE-4359-D5E5-742B24038050}"/>
              </a:ext>
            </a:extLst>
          </p:cNvPr>
          <p:cNvSpPr>
            <a:spLocks noGrp="1"/>
          </p:cNvSpPr>
          <p:nvPr>
            <p:ph type="title"/>
          </p:nvPr>
        </p:nvSpPr>
        <p:spPr/>
        <p:txBody>
          <a:bodyPr/>
          <a:lstStyle/>
          <a:p>
            <a:r>
              <a:rPr lang="en-US">
                <a:latin typeface="Times New Roman"/>
                <a:cs typeface="Times New Roman"/>
              </a:rPr>
              <a:t>OBJECTIVES</a:t>
            </a:r>
            <a:r>
              <a:rPr lang="en-US"/>
              <a:t>:  </a:t>
            </a:r>
          </a:p>
        </p:txBody>
      </p:sp>
      <p:sp>
        <p:nvSpPr>
          <p:cNvPr id="3" name="Content Placeholder 2">
            <a:extLst>
              <a:ext uri="{FF2B5EF4-FFF2-40B4-BE49-F238E27FC236}">
                <a16:creationId xmlns:a16="http://schemas.microsoft.com/office/drawing/2014/main" id="{137EC495-B8C7-5969-C98E-3F501D38B114}"/>
              </a:ext>
            </a:extLst>
          </p:cNvPr>
          <p:cNvSpPr>
            <a:spLocks noGrp="1"/>
          </p:cNvSpPr>
          <p:nvPr>
            <p:ph idx="1"/>
          </p:nvPr>
        </p:nvSpPr>
        <p:spPr>
          <a:xfrm>
            <a:off x="540000" y="1979799"/>
            <a:ext cx="11101136" cy="3779837"/>
          </a:xfrm>
        </p:spPr>
        <p:txBody>
          <a:bodyPr vert="horz" lIns="91440" tIns="45720" rIns="91440" bIns="45720" rtlCol="0" anchor="t">
            <a:normAutofit/>
          </a:bodyPr>
          <a:lstStyle/>
          <a:p>
            <a:pPr marL="269875" indent="-269875"/>
            <a:r>
              <a:rPr lang="en-US">
                <a:latin typeface="Times New Roman"/>
                <a:ea typeface="+mn-lt"/>
                <a:cs typeface="Times New Roman"/>
              </a:rPr>
              <a:t>The primary goal of this project is to harness the extensive suite of AWS cloud services to construct an advanced, interactive analytics platform tailored for stakeholders in the used car market.</a:t>
            </a:r>
          </a:p>
          <a:p>
            <a:pPr marL="269875" indent="-269875"/>
            <a:r>
              <a:rPr lang="en-US">
                <a:latin typeface="Times New Roman"/>
                <a:ea typeface="+mn-lt"/>
                <a:cs typeface="Times New Roman"/>
              </a:rPr>
              <a:t> This platform aims to provide real-time insights, data-driven forecasts, and intuitive visualizations that encapsulate the complexities and dynamics of the used car sales industry.</a:t>
            </a:r>
          </a:p>
          <a:p>
            <a:pPr marL="269875" indent="-269875"/>
            <a:r>
              <a:rPr lang="en-US">
                <a:latin typeface="Times New Roman"/>
                <a:ea typeface="+mn-lt"/>
                <a:cs typeface="Times New Roman"/>
              </a:rPr>
              <a:t>The dashboard will leverage AWS services to visualize various aspects of car sales, including pricing, condition, mileage, and sales distribution across states.</a:t>
            </a:r>
            <a:endParaRPr lang="en-US">
              <a:latin typeface="Times New Roman"/>
              <a:cs typeface="Times New Roman"/>
            </a:endParaRPr>
          </a:p>
        </p:txBody>
      </p:sp>
    </p:spTree>
    <p:extLst>
      <p:ext uri="{BB962C8B-B14F-4D97-AF65-F5344CB8AC3E}">
        <p14:creationId xmlns:p14="http://schemas.microsoft.com/office/powerpoint/2010/main" val="1531564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9" name="Rectangle 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2" name="Group 1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7" name="Rectangle 1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3" name="Group 1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5" name="Rectangle 1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2" name="Rectangle 21">
            <a:extLst>
              <a:ext uri="{FF2B5EF4-FFF2-40B4-BE49-F238E27FC236}">
                <a16:creationId xmlns:a16="http://schemas.microsoft.com/office/drawing/2014/main" id="{5DAEFD87-3A2E-4E00-A08F-8AA383344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6C66EAF-98D6-4615-8CA0-821CEA7D4E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5" name="Rectangle 24">
              <a:extLst>
                <a:ext uri="{FF2B5EF4-FFF2-40B4-BE49-F238E27FC236}">
                  <a16:creationId xmlns:a16="http://schemas.microsoft.com/office/drawing/2014/main" id="{4C3E92EF-5B02-4545-AC6B-1C118247FF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6" name="Oval 25">
              <a:extLst>
                <a:ext uri="{FF2B5EF4-FFF2-40B4-BE49-F238E27FC236}">
                  <a16:creationId xmlns:a16="http://schemas.microsoft.com/office/drawing/2014/main" id="{C2DF0E53-29E4-497C-81E1-1F770A9FBE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7" name="Oval 26">
              <a:extLst>
                <a:ext uri="{FF2B5EF4-FFF2-40B4-BE49-F238E27FC236}">
                  <a16:creationId xmlns:a16="http://schemas.microsoft.com/office/drawing/2014/main" id="{8E59AFA3-9442-4B7D-BAA8-2D04E2C21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8" name="Group 27">
              <a:extLst>
                <a:ext uri="{FF2B5EF4-FFF2-40B4-BE49-F238E27FC236}">
                  <a16:creationId xmlns:a16="http://schemas.microsoft.com/office/drawing/2014/main" id="{9DA5495E-57AC-40AD-98F4-D946739E75C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DC8B3CF9-1CA7-4A59-8B4F-C2213CA9D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Rectangle 33">
                <a:extLst>
                  <a:ext uri="{FF2B5EF4-FFF2-40B4-BE49-F238E27FC236}">
                    <a16:creationId xmlns:a16="http://schemas.microsoft.com/office/drawing/2014/main" id="{11637529-CE4D-400E-BFA4-4525A472FA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29" name="Group 28">
              <a:extLst>
                <a:ext uri="{FF2B5EF4-FFF2-40B4-BE49-F238E27FC236}">
                  <a16:creationId xmlns:a16="http://schemas.microsoft.com/office/drawing/2014/main" id="{1174DCD3-2D4E-40BA-98ED-B83D79F214E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518B99B9-9207-4132-B574-9C388C4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2" name="Rectangle 31">
                <a:extLst>
                  <a:ext uri="{FF2B5EF4-FFF2-40B4-BE49-F238E27FC236}">
                    <a16:creationId xmlns:a16="http://schemas.microsoft.com/office/drawing/2014/main" id="{C4498939-FF1E-407E-9BC1-C7911193A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0" name="Rectangle 29">
              <a:extLst>
                <a:ext uri="{FF2B5EF4-FFF2-40B4-BE49-F238E27FC236}">
                  <a16:creationId xmlns:a16="http://schemas.microsoft.com/office/drawing/2014/main" id="{452E3A95-D9D8-4B8D-B298-A67FE4C11A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6" name="Rectangle 35">
            <a:extLst>
              <a:ext uri="{FF2B5EF4-FFF2-40B4-BE49-F238E27FC236}">
                <a16:creationId xmlns:a16="http://schemas.microsoft.com/office/drawing/2014/main" id="{D30C927F-C97D-4AE7-B465-BD22384C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26042286-3869-CA1D-2FCE-DFAE6D4459C7}"/>
              </a:ext>
            </a:extLst>
          </p:cNvPr>
          <p:cNvSpPr>
            <a:spLocks noGrp="1"/>
          </p:cNvSpPr>
          <p:nvPr>
            <p:ph type="title"/>
          </p:nvPr>
        </p:nvSpPr>
        <p:spPr>
          <a:xfrm>
            <a:off x="248909" y="595806"/>
            <a:ext cx="10619803" cy="1424727"/>
          </a:xfrm>
        </p:spPr>
        <p:txBody>
          <a:bodyPr vert="horz" lIns="91440" tIns="45720" rIns="91440" bIns="45720" rtlCol="0" anchor="b">
            <a:noAutofit/>
          </a:bodyPr>
          <a:lstStyle/>
          <a:p>
            <a:r>
              <a:rPr lang="en-US">
                <a:latin typeface="Times New Roman"/>
                <a:cs typeface="Times New Roman"/>
              </a:rPr>
              <a:t>DATASET DESCRIPTION:</a:t>
            </a:r>
            <a:br>
              <a:rPr lang="en-US">
                <a:latin typeface="Times New Roman"/>
                <a:cs typeface="Times New Roman"/>
              </a:rPr>
            </a:br>
            <a:endParaRPr lang="en-US">
              <a:latin typeface="Times New Roman"/>
              <a:cs typeface="Times New Roman"/>
            </a:endParaRPr>
          </a:p>
        </p:txBody>
      </p:sp>
      <p:sp>
        <p:nvSpPr>
          <p:cNvPr id="3" name="Content Placeholder 2">
            <a:extLst>
              <a:ext uri="{FF2B5EF4-FFF2-40B4-BE49-F238E27FC236}">
                <a16:creationId xmlns:a16="http://schemas.microsoft.com/office/drawing/2014/main" id="{25FBF338-F83A-8137-DC51-A751E4F8CE8D}"/>
              </a:ext>
            </a:extLst>
          </p:cNvPr>
          <p:cNvSpPr>
            <a:spLocks noGrp="1"/>
          </p:cNvSpPr>
          <p:nvPr>
            <p:ph idx="1"/>
          </p:nvPr>
        </p:nvSpPr>
        <p:spPr>
          <a:xfrm>
            <a:off x="348795" y="2144725"/>
            <a:ext cx="6051111" cy="5354365"/>
          </a:xfrm>
        </p:spPr>
        <p:txBody>
          <a:bodyPr vert="horz" lIns="91440" tIns="45720" rIns="91440" bIns="45720" rtlCol="0" anchor="t">
            <a:normAutofit/>
          </a:bodyPr>
          <a:lstStyle/>
          <a:p>
            <a:pPr marL="285750" indent="-285750"/>
            <a:r>
              <a:rPr lang="en-US" sz="1600" b="1">
                <a:solidFill>
                  <a:srgbClr val="FFFFFF"/>
                </a:solidFill>
                <a:latin typeface="Times New Roman"/>
                <a:ea typeface="Arial"/>
                <a:cs typeface="Arial"/>
              </a:rPr>
              <a:t>Year</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the year of the car model</a:t>
            </a:r>
            <a:r>
              <a:rPr lang="en-US" sz="1600" baseline="0">
                <a:solidFill>
                  <a:srgbClr val="ECECEC"/>
                </a:solidFill>
                <a:latin typeface="Times New Roman"/>
                <a:ea typeface="Arial"/>
                <a:cs typeface="Arial"/>
              </a:rPr>
              <a:t>.</a:t>
            </a:r>
            <a:r>
              <a:rPr lang="en-US" sz="1600">
                <a:solidFill>
                  <a:srgbClr val="FFFFFF"/>
                </a:solidFill>
                <a:latin typeface="Times New Roman"/>
                <a:ea typeface="Arial"/>
                <a:cs typeface="Arial"/>
              </a:rPr>
              <a:t>​</a:t>
            </a:r>
            <a:endParaRPr lang="en-US" sz="1600">
              <a:solidFill>
                <a:srgbClr val="ECECEC"/>
              </a:solidFill>
              <a:latin typeface="Times New Roman"/>
              <a:ea typeface="Arial"/>
              <a:cs typeface="Arial"/>
            </a:endParaRPr>
          </a:p>
          <a:p>
            <a:pPr marL="269875" indent="-269875">
              <a:buFont typeface="Arial"/>
              <a:buChar char="•"/>
            </a:pPr>
            <a:r>
              <a:rPr lang="en-US" sz="1600" b="1">
                <a:solidFill>
                  <a:srgbClr val="FFFFFF"/>
                </a:solidFill>
                <a:latin typeface="Times New Roman"/>
                <a:ea typeface="Arial"/>
                <a:cs typeface="Arial"/>
              </a:rPr>
              <a:t>Make</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the manufacturer of the car</a:t>
            </a:r>
            <a:r>
              <a:rPr lang="en-US" sz="1600" baseline="0">
                <a:solidFill>
                  <a:srgbClr val="ECECEC"/>
                </a:solidFill>
                <a:latin typeface="Times New Roman"/>
                <a:ea typeface="Arial"/>
                <a:cs typeface="Arial"/>
              </a:rPr>
              <a:t>.</a:t>
            </a:r>
            <a:r>
              <a:rPr lang="en-US" sz="1600">
                <a:solidFill>
                  <a:srgbClr val="FFFFFF"/>
                </a:solidFill>
                <a:latin typeface="Times New Roman"/>
                <a:ea typeface="Arial"/>
                <a:cs typeface="Arial"/>
              </a:rPr>
              <a:t>​</a:t>
            </a:r>
          </a:p>
          <a:p>
            <a:pPr marL="269875" indent="-269875">
              <a:buFont typeface="Arial"/>
              <a:buChar char="•"/>
            </a:pPr>
            <a:r>
              <a:rPr lang="en-US" sz="1600" b="1">
                <a:solidFill>
                  <a:srgbClr val="FFFFFF"/>
                </a:solidFill>
                <a:latin typeface="Times New Roman"/>
                <a:ea typeface="Arial"/>
                <a:cs typeface="Arial"/>
              </a:rPr>
              <a:t>Model</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the specific model of the car</a:t>
            </a:r>
            <a:r>
              <a:rPr lang="en-US" sz="1600" baseline="0">
                <a:solidFill>
                  <a:srgbClr val="ECECEC"/>
                </a:solidFill>
                <a:latin typeface="Times New Roman"/>
                <a:ea typeface="Arial"/>
                <a:cs typeface="Arial"/>
              </a:rPr>
              <a:t>.</a:t>
            </a:r>
            <a:r>
              <a:rPr lang="en-US" sz="1600">
                <a:solidFill>
                  <a:srgbClr val="FFFFFF"/>
                </a:solidFill>
                <a:latin typeface="Times New Roman"/>
                <a:ea typeface="Arial"/>
                <a:cs typeface="Arial"/>
              </a:rPr>
              <a:t>​</a:t>
            </a:r>
          </a:p>
          <a:p>
            <a:pPr marL="269875" indent="-269875">
              <a:buFont typeface="Arial"/>
              <a:buChar char="•"/>
            </a:pPr>
            <a:r>
              <a:rPr lang="en-US" sz="1600" b="1">
                <a:solidFill>
                  <a:srgbClr val="FFFFFF"/>
                </a:solidFill>
                <a:latin typeface="Times New Roman"/>
                <a:ea typeface="Arial"/>
                <a:cs typeface="Arial"/>
              </a:rPr>
              <a:t>Trim</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the level of features or package of the car</a:t>
            </a:r>
            <a:r>
              <a:rPr lang="en-US" sz="1600" baseline="0">
                <a:solidFill>
                  <a:srgbClr val="ECECEC"/>
                </a:solidFill>
                <a:latin typeface="Times New Roman"/>
                <a:ea typeface="Arial"/>
                <a:cs typeface="Arial"/>
              </a:rPr>
              <a:t>.</a:t>
            </a:r>
            <a:r>
              <a:rPr lang="en-US" sz="1600">
                <a:solidFill>
                  <a:srgbClr val="FFFFFF"/>
                </a:solidFill>
                <a:latin typeface="Times New Roman"/>
                <a:ea typeface="Arial"/>
                <a:cs typeface="Arial"/>
              </a:rPr>
              <a:t>​</a:t>
            </a:r>
          </a:p>
          <a:p>
            <a:pPr marL="269875" indent="-269875">
              <a:buFont typeface="Arial"/>
              <a:buChar char="•"/>
            </a:pPr>
            <a:r>
              <a:rPr lang="en-US" sz="1600" b="1">
                <a:solidFill>
                  <a:srgbClr val="FFFFFF"/>
                </a:solidFill>
                <a:latin typeface="Times New Roman"/>
                <a:ea typeface="Arial"/>
                <a:cs typeface="Arial"/>
              </a:rPr>
              <a:t>Body</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the body style of the car </a:t>
            </a:r>
            <a:r>
              <a:rPr lang="en-US" sz="1600" baseline="0">
                <a:solidFill>
                  <a:srgbClr val="ECECEC"/>
                </a:solidFill>
                <a:latin typeface="Times New Roman"/>
                <a:ea typeface="Arial"/>
                <a:cs typeface="Arial"/>
              </a:rPr>
              <a:t>(</a:t>
            </a:r>
            <a:r>
              <a:rPr lang="en-US" sz="1600">
                <a:solidFill>
                  <a:srgbClr val="ECECEC"/>
                </a:solidFill>
                <a:latin typeface="Times New Roman"/>
                <a:ea typeface="Arial"/>
                <a:cs typeface="Arial"/>
              </a:rPr>
              <a:t>e</a:t>
            </a:r>
            <a:r>
              <a:rPr lang="en-US" sz="1600" baseline="0">
                <a:solidFill>
                  <a:srgbClr val="ECECEC"/>
                </a:solidFill>
                <a:latin typeface="Times New Roman"/>
                <a:ea typeface="Arial"/>
                <a:cs typeface="Arial"/>
              </a:rPr>
              <a:t>.g., </a:t>
            </a:r>
            <a:r>
              <a:rPr lang="en-US" sz="1600">
                <a:solidFill>
                  <a:srgbClr val="ECECEC"/>
                </a:solidFill>
                <a:latin typeface="Times New Roman"/>
                <a:ea typeface="Arial"/>
                <a:cs typeface="Arial"/>
              </a:rPr>
              <a:t>SUV</a:t>
            </a:r>
            <a:r>
              <a:rPr lang="en-US" sz="1600" baseline="0">
                <a:solidFill>
                  <a:srgbClr val="ECECEC"/>
                </a:solidFill>
                <a:latin typeface="Times New Roman"/>
                <a:ea typeface="Arial"/>
                <a:cs typeface="Arial"/>
              </a:rPr>
              <a:t>, S</a:t>
            </a:r>
            <a:r>
              <a:rPr lang="en-US" sz="1600">
                <a:solidFill>
                  <a:srgbClr val="ECECEC"/>
                </a:solidFill>
                <a:latin typeface="Times New Roman"/>
                <a:ea typeface="Arial"/>
                <a:cs typeface="Arial"/>
              </a:rPr>
              <a:t>edan</a:t>
            </a:r>
            <a:r>
              <a:rPr lang="en-US" sz="1600" baseline="0">
                <a:solidFill>
                  <a:srgbClr val="ECECEC"/>
                </a:solidFill>
                <a:latin typeface="Times New Roman"/>
                <a:ea typeface="Arial"/>
                <a:cs typeface="Arial"/>
              </a:rPr>
              <a:t>, C</a:t>
            </a:r>
            <a:r>
              <a:rPr lang="en-US" sz="1600">
                <a:solidFill>
                  <a:srgbClr val="ECECEC"/>
                </a:solidFill>
                <a:latin typeface="Times New Roman"/>
                <a:ea typeface="Arial"/>
                <a:cs typeface="Arial"/>
              </a:rPr>
              <a:t>oupe</a:t>
            </a:r>
            <a:r>
              <a:rPr lang="en-US" sz="1600" baseline="0">
                <a:solidFill>
                  <a:srgbClr val="ECECEC"/>
                </a:solidFill>
                <a:latin typeface="Times New Roman"/>
                <a:ea typeface="Arial"/>
                <a:cs typeface="Arial"/>
              </a:rPr>
              <a:t>).</a:t>
            </a:r>
            <a:r>
              <a:rPr lang="en-US" sz="1600">
                <a:solidFill>
                  <a:srgbClr val="FFFFFF"/>
                </a:solidFill>
                <a:latin typeface="Times New Roman"/>
                <a:ea typeface="Arial"/>
                <a:cs typeface="Arial"/>
              </a:rPr>
              <a:t>​</a:t>
            </a:r>
          </a:p>
          <a:p>
            <a:pPr marL="269875" indent="-269875">
              <a:buFont typeface="Arial"/>
              <a:buChar char="•"/>
            </a:pPr>
            <a:r>
              <a:rPr lang="en-US" sz="1600" b="1">
                <a:solidFill>
                  <a:srgbClr val="FFFFFF"/>
                </a:solidFill>
                <a:latin typeface="Times New Roman"/>
                <a:ea typeface="Arial"/>
                <a:cs typeface="Arial"/>
              </a:rPr>
              <a:t>Transmission</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the type of transmission </a:t>
            </a:r>
            <a:r>
              <a:rPr lang="en-US" sz="1600" baseline="0">
                <a:solidFill>
                  <a:srgbClr val="ECECEC"/>
                </a:solidFill>
                <a:latin typeface="Times New Roman"/>
                <a:ea typeface="Arial"/>
                <a:cs typeface="Arial"/>
              </a:rPr>
              <a:t>(</a:t>
            </a:r>
            <a:r>
              <a:rPr lang="en-US" sz="1600">
                <a:solidFill>
                  <a:srgbClr val="ECECEC"/>
                </a:solidFill>
                <a:latin typeface="Times New Roman"/>
                <a:ea typeface="Arial"/>
                <a:cs typeface="Arial"/>
              </a:rPr>
              <a:t>e</a:t>
            </a:r>
            <a:r>
              <a:rPr lang="en-US" sz="1600" baseline="0">
                <a:solidFill>
                  <a:srgbClr val="ECECEC"/>
                </a:solidFill>
                <a:latin typeface="Times New Roman"/>
                <a:ea typeface="Arial"/>
                <a:cs typeface="Arial"/>
              </a:rPr>
              <a:t>.g., </a:t>
            </a:r>
            <a:r>
              <a:rPr lang="en-US" sz="1600">
                <a:solidFill>
                  <a:srgbClr val="ECECEC"/>
                </a:solidFill>
                <a:latin typeface="Times New Roman"/>
                <a:ea typeface="Arial"/>
                <a:cs typeface="Arial"/>
              </a:rPr>
              <a:t>Automatic</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manual</a:t>
            </a:r>
            <a:r>
              <a:rPr lang="en-US" sz="1600" baseline="0">
                <a:solidFill>
                  <a:srgbClr val="ECECEC"/>
                </a:solidFill>
                <a:latin typeface="Times New Roman"/>
                <a:ea typeface="Arial"/>
                <a:cs typeface="Arial"/>
              </a:rPr>
              <a:t>).</a:t>
            </a:r>
            <a:r>
              <a:rPr lang="en-US" sz="1600">
                <a:solidFill>
                  <a:srgbClr val="FFFFFF"/>
                </a:solidFill>
                <a:latin typeface="Times New Roman"/>
                <a:ea typeface="Arial"/>
                <a:cs typeface="Arial"/>
              </a:rPr>
              <a:t>​</a:t>
            </a:r>
          </a:p>
          <a:p>
            <a:pPr marL="269875" indent="-269875">
              <a:buFont typeface="Arial"/>
              <a:buChar char="•"/>
            </a:pPr>
            <a:r>
              <a:rPr lang="en-US" sz="1600" b="1">
                <a:solidFill>
                  <a:srgbClr val="FFFFFF"/>
                </a:solidFill>
                <a:latin typeface="Times New Roman"/>
                <a:ea typeface="Arial"/>
                <a:cs typeface="Arial"/>
              </a:rPr>
              <a:t>Vin</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the Vehicle Identification Number</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a unique code for each vehicle</a:t>
            </a:r>
            <a:r>
              <a:rPr lang="en-US" sz="1600" baseline="0">
                <a:solidFill>
                  <a:srgbClr val="ECECEC"/>
                </a:solidFill>
                <a:latin typeface="Times New Roman"/>
                <a:ea typeface="Arial"/>
                <a:cs typeface="Arial"/>
              </a:rPr>
              <a:t>.</a:t>
            </a:r>
            <a:r>
              <a:rPr lang="en-US" sz="1600">
                <a:solidFill>
                  <a:srgbClr val="FFFFFF"/>
                </a:solidFill>
                <a:latin typeface="Times New Roman"/>
                <a:ea typeface="Arial"/>
                <a:cs typeface="Arial"/>
              </a:rPr>
              <a:t>​</a:t>
            </a:r>
          </a:p>
          <a:p>
            <a:pPr marL="269875" indent="-269875">
              <a:buFont typeface="Arial"/>
              <a:buChar char="•"/>
            </a:pPr>
            <a:r>
              <a:rPr lang="en-US" sz="1600" b="1">
                <a:solidFill>
                  <a:srgbClr val="FFFFFF"/>
                </a:solidFill>
                <a:latin typeface="Times New Roman"/>
                <a:ea typeface="Arial"/>
                <a:cs typeface="Arial"/>
              </a:rPr>
              <a:t>State</a:t>
            </a:r>
            <a:r>
              <a:rPr lang="en-US" sz="1600" baseline="0">
                <a:solidFill>
                  <a:srgbClr val="ECECEC"/>
                </a:solidFill>
                <a:latin typeface="Times New Roman"/>
                <a:ea typeface="Arial"/>
                <a:cs typeface="Arial"/>
              </a:rPr>
              <a:t>: </a:t>
            </a:r>
            <a:r>
              <a:rPr lang="en-US" sz="1600">
                <a:solidFill>
                  <a:srgbClr val="ECECEC"/>
                </a:solidFill>
                <a:latin typeface="Times New Roman"/>
                <a:ea typeface="Arial"/>
                <a:cs typeface="Arial"/>
              </a:rPr>
              <a:t>the U</a:t>
            </a:r>
            <a:r>
              <a:rPr lang="en-US" sz="1600" baseline="0">
                <a:solidFill>
                  <a:srgbClr val="ECECEC"/>
                </a:solidFill>
                <a:latin typeface="Times New Roman"/>
                <a:ea typeface="Arial"/>
                <a:cs typeface="Arial"/>
              </a:rPr>
              <a:t>S </a:t>
            </a:r>
            <a:r>
              <a:rPr lang="en-US" sz="1600">
                <a:solidFill>
                  <a:srgbClr val="ECECEC"/>
                </a:solidFill>
                <a:latin typeface="Times New Roman"/>
                <a:ea typeface="Arial"/>
                <a:cs typeface="Arial"/>
              </a:rPr>
              <a:t>State where the car was sold</a:t>
            </a:r>
            <a:r>
              <a:rPr lang="en-US" sz="1600" baseline="0">
                <a:solidFill>
                  <a:srgbClr val="ECECEC"/>
                </a:solidFill>
                <a:latin typeface="Times New Roman"/>
                <a:ea typeface="Arial"/>
                <a:cs typeface="Arial"/>
              </a:rPr>
              <a:t>.</a:t>
            </a:r>
            <a:r>
              <a:rPr lang="en-US" sz="1600">
                <a:solidFill>
                  <a:srgbClr val="FFFFFF"/>
                </a:solidFill>
                <a:latin typeface="Times New Roman"/>
                <a:ea typeface="Arial"/>
                <a:cs typeface="Arial"/>
              </a:rPr>
              <a:t>​</a:t>
            </a:r>
            <a:endParaRPr lang="en-US" sz="1600" cap="all" spc="300">
              <a:latin typeface="Times New Roman"/>
              <a:cs typeface="Times New Roman"/>
            </a:endParaRPr>
          </a:p>
        </p:txBody>
      </p:sp>
      <p:sp>
        <p:nvSpPr>
          <p:cNvPr id="6" name="TextBox 5">
            <a:extLst>
              <a:ext uri="{FF2B5EF4-FFF2-40B4-BE49-F238E27FC236}">
                <a16:creationId xmlns:a16="http://schemas.microsoft.com/office/drawing/2014/main" id="{4C74874C-270A-6194-5102-B543E84EF5A4}"/>
              </a:ext>
            </a:extLst>
          </p:cNvPr>
          <p:cNvSpPr txBox="1"/>
          <p:nvPr/>
        </p:nvSpPr>
        <p:spPr>
          <a:xfrm>
            <a:off x="6448083" y="2141680"/>
            <a:ext cx="5392961"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69875" indent="-269875">
              <a:buFont typeface=""/>
              <a:buChar char="•"/>
            </a:pPr>
            <a:r>
              <a:rPr lang="en-US" sz="1600" b="1">
                <a:latin typeface="Times New Roman"/>
                <a:cs typeface="Arial"/>
              </a:rPr>
              <a:t>Condition</a:t>
            </a:r>
            <a:r>
              <a:rPr lang="en-US" sz="1600">
                <a:solidFill>
                  <a:srgbClr val="ECECEC"/>
                </a:solidFill>
                <a:latin typeface="Times New Roman"/>
                <a:cs typeface="Arial"/>
              </a:rPr>
              <a:t>: a rating or score indicating the condition of the car.</a:t>
            </a:r>
            <a:r>
              <a:rPr lang="en-US" sz="1600">
                <a:latin typeface="Times New Roman"/>
                <a:cs typeface="Arial"/>
              </a:rPr>
              <a:t>​</a:t>
            </a:r>
          </a:p>
          <a:p>
            <a:endParaRPr lang="en-US" sz="1600">
              <a:latin typeface="Times New Roman"/>
              <a:cs typeface="Arial"/>
            </a:endParaRPr>
          </a:p>
          <a:p>
            <a:pPr marL="269875" indent="-269875">
              <a:buFont typeface=""/>
              <a:buChar char="•"/>
            </a:pPr>
            <a:r>
              <a:rPr lang="en-US" sz="1600" b="1">
                <a:latin typeface="Times New Roman"/>
                <a:cs typeface="Arial"/>
              </a:rPr>
              <a:t>Odometer</a:t>
            </a:r>
            <a:r>
              <a:rPr lang="en-US" sz="1600">
                <a:solidFill>
                  <a:srgbClr val="ECECEC"/>
                </a:solidFill>
                <a:latin typeface="Times New Roman"/>
                <a:cs typeface="Arial"/>
              </a:rPr>
              <a:t>: the mileage on the car's odometer at the time of sale.</a:t>
            </a:r>
            <a:r>
              <a:rPr lang="en-US" sz="1600">
                <a:latin typeface="Times New Roman"/>
                <a:cs typeface="Arial"/>
              </a:rPr>
              <a:t>​</a:t>
            </a:r>
          </a:p>
          <a:p>
            <a:endParaRPr lang="en-US" sz="1600">
              <a:latin typeface="Times New Roman"/>
              <a:cs typeface="Arial"/>
            </a:endParaRPr>
          </a:p>
          <a:p>
            <a:pPr marL="269875" indent="-269875">
              <a:buFont typeface=""/>
              <a:buChar char="•"/>
            </a:pPr>
            <a:r>
              <a:rPr lang="en-US" sz="1600" b="1">
                <a:latin typeface="Times New Roman"/>
                <a:cs typeface="Arial"/>
              </a:rPr>
              <a:t>Color</a:t>
            </a:r>
            <a:r>
              <a:rPr lang="en-US" sz="1600">
                <a:solidFill>
                  <a:srgbClr val="ECECEC"/>
                </a:solidFill>
                <a:latin typeface="Times New Roman"/>
                <a:cs typeface="Arial"/>
              </a:rPr>
              <a:t>: the exterior color of the car.</a:t>
            </a:r>
            <a:r>
              <a:rPr lang="en-US" sz="1600">
                <a:latin typeface="Times New Roman"/>
                <a:cs typeface="Arial"/>
              </a:rPr>
              <a:t>​</a:t>
            </a:r>
          </a:p>
          <a:p>
            <a:endParaRPr lang="en-US" sz="1600">
              <a:latin typeface="Times New Roman"/>
              <a:cs typeface="Arial"/>
            </a:endParaRPr>
          </a:p>
          <a:p>
            <a:pPr marL="269875" indent="-269875">
              <a:buFont typeface=""/>
              <a:buChar char="•"/>
            </a:pPr>
            <a:r>
              <a:rPr lang="en-US" sz="1600" b="1">
                <a:latin typeface="Times New Roman"/>
                <a:cs typeface="Arial"/>
              </a:rPr>
              <a:t>Interior</a:t>
            </a:r>
            <a:r>
              <a:rPr lang="en-US" sz="1600">
                <a:solidFill>
                  <a:srgbClr val="ECECEC"/>
                </a:solidFill>
                <a:latin typeface="Times New Roman"/>
                <a:cs typeface="Arial"/>
              </a:rPr>
              <a:t>: the interior type or color of the car.</a:t>
            </a:r>
            <a:r>
              <a:rPr lang="en-US" sz="1600">
                <a:latin typeface="Times New Roman"/>
                <a:cs typeface="Arial"/>
              </a:rPr>
              <a:t>​</a:t>
            </a:r>
          </a:p>
          <a:p>
            <a:endParaRPr lang="en-US" sz="1600">
              <a:latin typeface="Times New Roman"/>
              <a:cs typeface="Arial"/>
            </a:endParaRPr>
          </a:p>
          <a:p>
            <a:pPr marL="269875" indent="-269875">
              <a:buFont typeface=""/>
              <a:buChar char="•"/>
            </a:pPr>
            <a:r>
              <a:rPr lang="en-US" sz="1600" b="1" err="1">
                <a:latin typeface="Times New Roman"/>
                <a:cs typeface="Arial"/>
              </a:rPr>
              <a:t>Sellingprice</a:t>
            </a:r>
            <a:r>
              <a:rPr lang="en-US" sz="1600">
                <a:solidFill>
                  <a:srgbClr val="ECECEC"/>
                </a:solidFill>
                <a:latin typeface="Times New Roman"/>
                <a:cs typeface="Arial"/>
              </a:rPr>
              <a:t>: the price at which the car was sold.</a:t>
            </a:r>
            <a:r>
              <a:rPr lang="en-US" sz="1600">
                <a:latin typeface="Times New Roman"/>
                <a:cs typeface="Arial"/>
              </a:rPr>
              <a:t>​</a:t>
            </a:r>
          </a:p>
          <a:p>
            <a:endParaRPr lang="en-US" sz="1600">
              <a:latin typeface="Times New Roman"/>
              <a:cs typeface="Arial"/>
            </a:endParaRPr>
          </a:p>
          <a:p>
            <a:pPr marL="269875" indent="-269875">
              <a:buFont typeface=""/>
              <a:buChar char="•"/>
            </a:pPr>
            <a:r>
              <a:rPr lang="en-US" sz="1600" b="1" err="1">
                <a:latin typeface="Times New Roman"/>
                <a:cs typeface="Arial"/>
              </a:rPr>
              <a:t>Mmr</a:t>
            </a:r>
            <a:r>
              <a:rPr lang="en-US" sz="1600">
                <a:solidFill>
                  <a:srgbClr val="ECECEC"/>
                </a:solidFill>
                <a:latin typeface="Times New Roman"/>
                <a:cs typeface="Arial"/>
              </a:rPr>
              <a:t>: the Manheim Market Report value, indicating the car's wholesale value.</a:t>
            </a:r>
            <a:r>
              <a:rPr lang="en-US" sz="1600">
                <a:latin typeface="Times New Roman"/>
                <a:cs typeface="Arial"/>
              </a:rPr>
              <a:t>​</a:t>
            </a:r>
          </a:p>
          <a:p>
            <a:endParaRPr lang="en-US" sz="1600">
              <a:latin typeface="Times New Roman"/>
              <a:cs typeface="Arial"/>
            </a:endParaRPr>
          </a:p>
          <a:p>
            <a:pPr marL="269875" indent="-269875">
              <a:buFont typeface=""/>
              <a:buChar char="•"/>
            </a:pPr>
            <a:r>
              <a:rPr lang="en-US" sz="1600" b="1" err="1">
                <a:latin typeface="Times New Roman"/>
                <a:cs typeface="Arial"/>
              </a:rPr>
              <a:t>Saledate</a:t>
            </a:r>
            <a:r>
              <a:rPr lang="en-US" sz="1600">
                <a:solidFill>
                  <a:srgbClr val="ECECEC"/>
                </a:solidFill>
                <a:latin typeface="Times New Roman"/>
                <a:cs typeface="Arial"/>
              </a:rPr>
              <a:t>: the date on which the sale occurred.</a:t>
            </a:r>
          </a:p>
        </p:txBody>
      </p:sp>
      <p:sp>
        <p:nvSpPr>
          <p:cNvPr id="7" name="TextBox 6">
            <a:extLst>
              <a:ext uri="{FF2B5EF4-FFF2-40B4-BE49-F238E27FC236}">
                <a16:creationId xmlns:a16="http://schemas.microsoft.com/office/drawing/2014/main" id="{5E887484-7FEF-A85E-71D0-037B34E83883}"/>
              </a:ext>
            </a:extLst>
          </p:cNvPr>
          <p:cNvSpPr txBox="1"/>
          <p:nvPr/>
        </p:nvSpPr>
        <p:spPr>
          <a:xfrm>
            <a:off x="350520" y="1432560"/>
            <a:ext cx="110794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ECECEC"/>
                </a:solidFill>
                <a:latin typeface="Times New Roman"/>
              </a:rPr>
              <a:t>The dataset contains 558837 records of used cars, potentially including 16 variables as below: </a:t>
            </a:r>
            <a:endParaRPr lang="en-US" sz="2000"/>
          </a:p>
        </p:txBody>
      </p:sp>
    </p:spTree>
    <p:extLst>
      <p:ext uri="{BB962C8B-B14F-4D97-AF65-F5344CB8AC3E}">
        <p14:creationId xmlns:p14="http://schemas.microsoft.com/office/powerpoint/2010/main" val="4010123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C03D-C0B5-A221-1742-489C7218AE0C}"/>
              </a:ext>
            </a:extLst>
          </p:cNvPr>
          <p:cNvSpPr>
            <a:spLocks noGrp="1"/>
          </p:cNvSpPr>
          <p:nvPr>
            <p:ph type="title"/>
          </p:nvPr>
        </p:nvSpPr>
        <p:spPr/>
        <p:txBody>
          <a:bodyPr/>
          <a:lstStyle/>
          <a:p>
            <a:r>
              <a:rPr lang="en-US">
                <a:latin typeface="Times New Roman"/>
                <a:cs typeface="Times New Roman"/>
              </a:rPr>
              <a:t>AWS SERVICES USED:</a:t>
            </a:r>
          </a:p>
        </p:txBody>
      </p:sp>
      <p:sp>
        <p:nvSpPr>
          <p:cNvPr id="3" name="Content Placeholder 2">
            <a:extLst>
              <a:ext uri="{FF2B5EF4-FFF2-40B4-BE49-F238E27FC236}">
                <a16:creationId xmlns:a16="http://schemas.microsoft.com/office/drawing/2014/main" id="{3C100E04-24DF-E7D6-EB03-42A33076C767}"/>
              </a:ext>
            </a:extLst>
          </p:cNvPr>
          <p:cNvSpPr>
            <a:spLocks noGrp="1"/>
          </p:cNvSpPr>
          <p:nvPr>
            <p:ph idx="1"/>
          </p:nvPr>
        </p:nvSpPr>
        <p:spPr>
          <a:xfrm>
            <a:off x="349500" y="1972184"/>
            <a:ext cx="11619000" cy="3883409"/>
          </a:xfrm>
        </p:spPr>
        <p:txBody>
          <a:bodyPr vert="horz" lIns="91440" tIns="45720" rIns="91440" bIns="45720" rtlCol="0" anchor="t">
            <a:normAutofit fontScale="92500" lnSpcReduction="10000"/>
          </a:bodyPr>
          <a:lstStyle/>
          <a:p>
            <a:pPr marL="269875" indent="-269875" algn="just">
              <a:buFont typeface="Arial"/>
              <a:buChar char="•"/>
            </a:pPr>
            <a:r>
              <a:rPr lang="en-US" b="1">
                <a:solidFill>
                  <a:srgbClr val="ECECEC"/>
                </a:solidFill>
                <a:latin typeface="Times New Roman"/>
                <a:ea typeface="+mn-lt"/>
                <a:cs typeface="Times New Roman"/>
              </a:rPr>
              <a:t>AWS S3:</a:t>
            </a:r>
            <a:r>
              <a:rPr lang="en-US">
                <a:solidFill>
                  <a:srgbClr val="ECECEC"/>
                </a:solidFill>
                <a:latin typeface="Times New Roman"/>
                <a:ea typeface="+mn-lt"/>
                <a:cs typeface="Times New Roman"/>
              </a:rPr>
              <a:t> Hosts the raw used car transaction dataset.</a:t>
            </a:r>
            <a:endParaRPr lang="en-US">
              <a:latin typeface="Times New Roman"/>
              <a:cs typeface="Times New Roman"/>
            </a:endParaRPr>
          </a:p>
          <a:p>
            <a:pPr marL="269875" indent="-269875" algn="just">
              <a:buFont typeface="Arial"/>
              <a:buChar char="•"/>
            </a:pPr>
            <a:r>
              <a:rPr lang="en-US" b="1">
                <a:solidFill>
                  <a:srgbClr val="ECECEC"/>
                </a:solidFill>
                <a:latin typeface="Times New Roman"/>
                <a:ea typeface="+mn-lt"/>
                <a:cs typeface="Times New Roman"/>
              </a:rPr>
              <a:t>AWS EC2</a:t>
            </a:r>
            <a:r>
              <a:rPr lang="en-US">
                <a:solidFill>
                  <a:srgbClr val="ECECEC"/>
                </a:solidFill>
                <a:latin typeface="Times New Roman"/>
                <a:ea typeface="+mn-lt"/>
                <a:cs typeface="Times New Roman"/>
              </a:rPr>
              <a:t>: Its </a:t>
            </a:r>
            <a:r>
              <a:rPr lang="en-US">
                <a:solidFill>
                  <a:srgbClr val="E8E8E8"/>
                </a:solidFill>
                <a:latin typeface="Times New Roman"/>
                <a:ea typeface="+mn-lt"/>
                <a:cs typeface="Times New Roman"/>
              </a:rPr>
              <a:t>web</a:t>
            </a:r>
            <a:r>
              <a:rPr lang="en-US">
                <a:solidFill>
                  <a:srgbClr val="E8E8E8"/>
                </a:solidFill>
                <a:latin typeface="Times New Roman"/>
                <a:ea typeface="+mn-lt"/>
                <a:cs typeface="+mn-lt"/>
              </a:rPr>
              <a:t> service provides secure, resizable compute capacity in the cloud. Its interface allows us to obtain and configure capacity with minimal friction.</a:t>
            </a:r>
            <a:endParaRPr lang="en-US">
              <a:solidFill>
                <a:srgbClr val="ECECEC"/>
              </a:solidFill>
              <a:latin typeface="Times New Roman"/>
              <a:ea typeface="+mn-lt"/>
              <a:cs typeface="Times New Roman"/>
            </a:endParaRPr>
          </a:p>
          <a:p>
            <a:pPr marL="269875" indent="-269875" algn="just">
              <a:buFont typeface="Arial"/>
              <a:buChar char="•"/>
            </a:pPr>
            <a:r>
              <a:rPr lang="en-US" b="1">
                <a:solidFill>
                  <a:srgbClr val="ECECEC"/>
                </a:solidFill>
                <a:latin typeface="Times New Roman"/>
                <a:ea typeface="+mn-lt"/>
                <a:cs typeface="Times New Roman"/>
              </a:rPr>
              <a:t>AWS Glue:</a:t>
            </a:r>
            <a:r>
              <a:rPr lang="en-US">
                <a:solidFill>
                  <a:srgbClr val="ECECEC"/>
                </a:solidFill>
                <a:latin typeface="Times New Roman"/>
                <a:ea typeface="+mn-lt"/>
                <a:cs typeface="Times New Roman"/>
              </a:rPr>
              <a:t> Manages data cataloging and performs ETL operations to clean and transform the dataset.</a:t>
            </a:r>
            <a:endParaRPr lang="en-US">
              <a:latin typeface="Times New Roman"/>
              <a:cs typeface="Times New Roman"/>
            </a:endParaRPr>
          </a:p>
          <a:p>
            <a:pPr marL="269875" indent="-269875" algn="just">
              <a:buFont typeface="Arial"/>
              <a:buChar char="•"/>
            </a:pPr>
            <a:r>
              <a:rPr lang="en-US" b="1">
                <a:solidFill>
                  <a:srgbClr val="ECECEC"/>
                </a:solidFill>
                <a:latin typeface="Times New Roman"/>
                <a:ea typeface="+mn-lt"/>
                <a:cs typeface="Times New Roman"/>
              </a:rPr>
              <a:t>AWS Athena:</a:t>
            </a:r>
            <a:r>
              <a:rPr lang="en-US">
                <a:solidFill>
                  <a:srgbClr val="ECECEC"/>
                </a:solidFill>
                <a:latin typeface="Times New Roman"/>
                <a:ea typeface="+mn-lt"/>
                <a:cs typeface="Times New Roman"/>
              </a:rPr>
              <a:t> Executes interactive SQL queries on the cleaned data stored in Amazon S3.</a:t>
            </a:r>
            <a:endParaRPr lang="en-US">
              <a:latin typeface="Times New Roman"/>
              <a:cs typeface="Times New Roman"/>
            </a:endParaRPr>
          </a:p>
          <a:p>
            <a:pPr marL="269875" indent="-269875" algn="just">
              <a:buFont typeface="Arial"/>
              <a:buChar char="•"/>
            </a:pPr>
            <a:r>
              <a:rPr lang="en-US" b="1">
                <a:solidFill>
                  <a:srgbClr val="ECECEC"/>
                </a:solidFill>
                <a:latin typeface="Times New Roman"/>
                <a:ea typeface="+mn-lt"/>
                <a:cs typeface="Times New Roman"/>
              </a:rPr>
              <a:t>AWS </a:t>
            </a:r>
            <a:r>
              <a:rPr lang="en-US" b="1" err="1">
                <a:solidFill>
                  <a:srgbClr val="ECECEC"/>
                </a:solidFill>
                <a:latin typeface="Times New Roman"/>
                <a:ea typeface="+mn-lt"/>
                <a:cs typeface="Times New Roman"/>
              </a:rPr>
              <a:t>QuickSight</a:t>
            </a:r>
            <a:r>
              <a:rPr lang="en-US" b="1">
                <a:solidFill>
                  <a:srgbClr val="ECECEC"/>
                </a:solidFill>
                <a:latin typeface="Times New Roman"/>
                <a:ea typeface="+mn-lt"/>
                <a:cs typeface="Times New Roman"/>
              </a:rPr>
              <a:t>:</a:t>
            </a:r>
            <a:r>
              <a:rPr lang="en-US">
                <a:solidFill>
                  <a:srgbClr val="ECECEC"/>
                </a:solidFill>
                <a:latin typeface="Times New Roman"/>
                <a:ea typeface="+mn-lt"/>
                <a:cs typeface="Times New Roman"/>
              </a:rPr>
              <a:t> Provides the interactive dashboard using data and insights generated by Athena and predictive analytics powered by SageMaker.</a:t>
            </a:r>
            <a:endParaRPr lang="en-US">
              <a:latin typeface="Times New Roman"/>
              <a:cs typeface="Times New Roman"/>
            </a:endParaRPr>
          </a:p>
          <a:p>
            <a:pPr marL="269875" indent="-269875" algn="just">
              <a:buFont typeface="Arial"/>
              <a:buChar char="•"/>
            </a:pPr>
            <a:r>
              <a:rPr lang="en-US" b="1">
                <a:solidFill>
                  <a:srgbClr val="ECECEC"/>
                </a:solidFill>
                <a:latin typeface="Times New Roman"/>
                <a:cs typeface="Times New Roman"/>
              </a:rPr>
              <a:t>AWS Elastic Beanstalk</a:t>
            </a:r>
            <a:r>
              <a:rPr lang="en-US">
                <a:solidFill>
                  <a:srgbClr val="ECECEC"/>
                </a:solidFill>
                <a:latin typeface="Times New Roman"/>
                <a:cs typeface="Times New Roman"/>
              </a:rPr>
              <a:t>: </a:t>
            </a:r>
            <a:r>
              <a:rPr lang="en-US">
                <a:solidFill>
                  <a:srgbClr val="ECECEC"/>
                </a:solidFill>
                <a:latin typeface="Times New Roman"/>
                <a:ea typeface="+mn-lt"/>
                <a:cs typeface="Times New Roman"/>
              </a:rPr>
              <a:t>Its used for </a:t>
            </a:r>
            <a:r>
              <a:rPr lang="en-US">
                <a:solidFill>
                  <a:srgbClr val="E2EEFF"/>
                </a:solidFill>
                <a:latin typeface="Times New Roman"/>
                <a:ea typeface="+mn-lt"/>
                <a:cs typeface="+mn-lt"/>
              </a:rPr>
              <a:t>deploying and scaling web applications and services</a:t>
            </a:r>
            <a:r>
              <a:rPr lang="en-US">
                <a:solidFill>
                  <a:srgbClr val="E8E8E8"/>
                </a:solidFill>
                <a:latin typeface="Times New Roman"/>
                <a:ea typeface="+mn-lt"/>
                <a:cs typeface="+mn-lt"/>
              </a:rPr>
              <a:t>. We can directly upload code and Elastic Beanstalk automatically handles the deployment—from capacity provisioning, load balancing, and auto scaling</a:t>
            </a:r>
          </a:p>
          <a:p>
            <a:pPr marL="269875" indent="-269875" algn="just">
              <a:buFont typeface="Arial"/>
              <a:buChar char="•"/>
            </a:pPr>
            <a:endParaRPr lang="en-US">
              <a:latin typeface="Times New Roman"/>
              <a:ea typeface="+mn-lt"/>
              <a:cs typeface="+mn-lt"/>
            </a:endParaRPr>
          </a:p>
          <a:p>
            <a:pPr marL="269875" indent="-269875" algn="just">
              <a:buFont typeface="Arial"/>
              <a:buChar char="•"/>
            </a:pPr>
            <a:endParaRPr lang="en-US">
              <a:solidFill>
                <a:srgbClr val="E8E8E8"/>
              </a:solidFill>
              <a:latin typeface="Times New Roman"/>
              <a:cs typeface="Times New Roman"/>
            </a:endParaRPr>
          </a:p>
          <a:p>
            <a:pPr marL="269875" indent="-269875" algn="just">
              <a:buFont typeface="Arial"/>
              <a:buChar char="•"/>
            </a:pPr>
            <a:endParaRPr lang="en-US" sz="1500">
              <a:solidFill>
                <a:srgbClr val="E8E8E8"/>
              </a:solidFill>
              <a:latin typeface="Avenir Next LT Pro"/>
              <a:cs typeface="Times New Roman"/>
            </a:endParaRPr>
          </a:p>
          <a:p>
            <a:pPr marL="0" indent="0" algn="just">
              <a:buNone/>
            </a:pPr>
            <a:endParaRPr lang="en-US" b="1">
              <a:solidFill>
                <a:srgbClr val="ECECEC"/>
              </a:solidFill>
              <a:latin typeface="Times New Roman"/>
              <a:cs typeface="Times New Roman"/>
            </a:endParaRPr>
          </a:p>
        </p:txBody>
      </p:sp>
    </p:spTree>
    <p:extLst>
      <p:ext uri="{BB962C8B-B14F-4D97-AF65-F5344CB8AC3E}">
        <p14:creationId xmlns:p14="http://schemas.microsoft.com/office/powerpoint/2010/main" val="56141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3" name="Rectangle 22">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93F1402-2867-4C4F-A1BA-606198AD7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4514" y="-87086"/>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887A981-7310-4FDA-96E6-73ECCD6C4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3874"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ED4C940-D8EF-42FB-B65E-81A70494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6A1B230-58D0-41AA-8ACD-0AE93078B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6000" y="0"/>
            <a:ext cx="10800000" cy="6858000"/>
            <a:chOff x="2328000" y="0"/>
            <a:chExt cx="2880000" cy="1440000"/>
          </a:xfrm>
        </p:grpSpPr>
        <p:sp>
          <p:nvSpPr>
            <p:cNvPr id="32" name="Rectangle 31">
              <a:extLst>
                <a:ext uri="{FF2B5EF4-FFF2-40B4-BE49-F238E27FC236}">
                  <a16:creationId xmlns:a16="http://schemas.microsoft.com/office/drawing/2014/main" id="{91B32BAF-B8A7-40EA-8C6C-3409A4268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AB64E17-54DF-4E9F-BB8F-9619CAE1A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F7AEDD01-B338-442A-9214-A38E48E3F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6" name="Rectangle 35">
              <a:extLst>
                <a:ext uri="{FF2B5EF4-FFF2-40B4-BE49-F238E27FC236}">
                  <a16:creationId xmlns:a16="http://schemas.microsoft.com/office/drawing/2014/main" id="{1444701A-B337-4728-803C-208856DC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7B1125A-A245-40E7-937C-DB195DAD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445038F8-360D-46AD-B2F1-47DAB7AA0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602287" y="268286"/>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1297267-64FC-46DE-88B8-E76DC4691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8E9DE1AF-7EDD-8765-D4C9-3F266C8DDB39}"/>
              </a:ext>
            </a:extLst>
          </p:cNvPr>
          <p:cNvSpPr>
            <a:spLocks noGrp="1"/>
          </p:cNvSpPr>
          <p:nvPr>
            <p:ph type="title"/>
          </p:nvPr>
        </p:nvSpPr>
        <p:spPr>
          <a:xfrm>
            <a:off x="362447" y="-493850"/>
            <a:ext cx="4863065" cy="4259814"/>
          </a:xfrm>
        </p:spPr>
        <p:txBody>
          <a:bodyPr vert="horz" lIns="91440" tIns="45720" rIns="91440" bIns="45720" rtlCol="0" anchor="b">
            <a:normAutofit/>
          </a:bodyPr>
          <a:lstStyle/>
          <a:p>
            <a:r>
              <a:rPr lang="en-US" sz="4400">
                <a:latin typeface="Times New Roman"/>
                <a:cs typeface="Times New Roman"/>
              </a:rPr>
              <a:t>ARCHITECTURE:</a:t>
            </a:r>
          </a:p>
        </p:txBody>
      </p:sp>
      <p:sp>
        <p:nvSpPr>
          <p:cNvPr id="43" name="Freeform: Shape 42">
            <a:extLst>
              <a:ext uri="{FF2B5EF4-FFF2-40B4-BE49-F238E27FC236}">
                <a16:creationId xmlns:a16="http://schemas.microsoft.com/office/drawing/2014/main" id="{D0A09031-1697-4CF1-8372-9D6B798ED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diagram of different types of logos&#10;&#10;Description automatically generated">
            <a:extLst>
              <a:ext uri="{FF2B5EF4-FFF2-40B4-BE49-F238E27FC236}">
                <a16:creationId xmlns:a16="http://schemas.microsoft.com/office/drawing/2014/main" id="{567E2097-1FCE-9346-C3A3-E0217A8C9FB0}"/>
              </a:ext>
            </a:extLst>
          </p:cNvPr>
          <p:cNvPicPr>
            <a:picLocks noGrp="1" noChangeAspect="1"/>
          </p:cNvPicPr>
          <p:nvPr>
            <p:ph idx="1"/>
          </p:nvPr>
        </p:nvPicPr>
        <p:blipFill>
          <a:blip r:embed="rId2"/>
          <a:stretch>
            <a:fillRect/>
          </a:stretch>
        </p:blipFill>
        <p:spPr>
          <a:xfrm>
            <a:off x="5958167" y="1818"/>
            <a:ext cx="6030063" cy="6869159"/>
          </a:xfrm>
          <a:prstGeom prst="rect">
            <a:avLst/>
          </a:prstGeom>
        </p:spPr>
      </p:pic>
    </p:spTree>
    <p:extLst>
      <p:ext uri="{BB962C8B-B14F-4D97-AF65-F5344CB8AC3E}">
        <p14:creationId xmlns:p14="http://schemas.microsoft.com/office/powerpoint/2010/main" val="3823039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7AF5-5CFC-7AD4-C569-74F81F743DD8}"/>
              </a:ext>
            </a:extLst>
          </p:cNvPr>
          <p:cNvSpPr>
            <a:spLocks noGrp="1"/>
          </p:cNvSpPr>
          <p:nvPr>
            <p:ph type="title"/>
          </p:nvPr>
        </p:nvSpPr>
        <p:spPr>
          <a:xfrm>
            <a:off x="328333" y="137833"/>
            <a:ext cx="11101135" cy="1100417"/>
          </a:xfrm>
        </p:spPr>
        <p:txBody>
          <a:bodyPr/>
          <a:lstStyle/>
          <a:p>
            <a:r>
              <a:rPr lang="en-US">
                <a:latin typeface="Times New Roman"/>
                <a:cs typeface="Times New Roman"/>
              </a:rPr>
              <a:t>AWS S3(Simple, Secure, Storage):</a:t>
            </a:r>
          </a:p>
        </p:txBody>
      </p:sp>
      <p:pic>
        <p:nvPicPr>
          <p:cNvPr id="4" name="Content Placeholder 3" descr="A screenshot of a computer&#10;&#10;Description automatically generated">
            <a:extLst>
              <a:ext uri="{FF2B5EF4-FFF2-40B4-BE49-F238E27FC236}">
                <a16:creationId xmlns:a16="http://schemas.microsoft.com/office/drawing/2014/main" id="{BFE89549-5236-B6A5-B05E-77C69B6AEAB7}"/>
              </a:ext>
            </a:extLst>
          </p:cNvPr>
          <p:cNvPicPr>
            <a:picLocks noGrp="1" noChangeAspect="1"/>
          </p:cNvPicPr>
          <p:nvPr>
            <p:ph idx="1"/>
          </p:nvPr>
        </p:nvPicPr>
        <p:blipFill>
          <a:blip r:embed="rId2"/>
          <a:stretch>
            <a:fillRect/>
          </a:stretch>
        </p:blipFill>
        <p:spPr>
          <a:xfrm>
            <a:off x="1162253" y="1336362"/>
            <a:ext cx="9860636" cy="4510086"/>
          </a:xfrm>
        </p:spPr>
      </p:pic>
      <p:sp>
        <p:nvSpPr>
          <p:cNvPr id="5" name="TextBox 4">
            <a:extLst>
              <a:ext uri="{FF2B5EF4-FFF2-40B4-BE49-F238E27FC236}">
                <a16:creationId xmlns:a16="http://schemas.microsoft.com/office/drawing/2014/main" id="{E65B0D9E-58A0-A25F-FA70-46DABD9363D9}"/>
              </a:ext>
            </a:extLst>
          </p:cNvPr>
          <p:cNvSpPr txBox="1"/>
          <p:nvPr/>
        </p:nvSpPr>
        <p:spPr>
          <a:xfrm>
            <a:off x="1161495" y="6007223"/>
            <a:ext cx="73447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Buckets of all the operations performed on the AWS</a:t>
            </a:r>
          </a:p>
        </p:txBody>
      </p:sp>
    </p:spTree>
    <p:extLst>
      <p:ext uri="{BB962C8B-B14F-4D97-AF65-F5344CB8AC3E}">
        <p14:creationId xmlns:p14="http://schemas.microsoft.com/office/powerpoint/2010/main" val="460070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DFE2-13D6-1649-3437-9E4E68AE5E7F}"/>
              </a:ext>
            </a:extLst>
          </p:cNvPr>
          <p:cNvSpPr>
            <a:spLocks noGrp="1"/>
          </p:cNvSpPr>
          <p:nvPr>
            <p:ph type="title"/>
          </p:nvPr>
        </p:nvSpPr>
        <p:spPr>
          <a:xfrm>
            <a:off x="421631" y="318058"/>
            <a:ext cx="11101135" cy="1809500"/>
          </a:xfrm>
        </p:spPr>
        <p:txBody>
          <a:bodyPr/>
          <a:lstStyle/>
          <a:p>
            <a:r>
              <a:rPr lang="en-US">
                <a:latin typeface="Times New Roman"/>
                <a:cs typeface="Times New Roman"/>
              </a:rPr>
              <a:t>AWS Glue (Data Processing):</a:t>
            </a:r>
          </a:p>
        </p:txBody>
      </p:sp>
      <p:pic>
        <p:nvPicPr>
          <p:cNvPr id="4" name="Content Placeholder 3" descr="A screenshot of a computer&#10;&#10;Description automatically generated">
            <a:extLst>
              <a:ext uri="{FF2B5EF4-FFF2-40B4-BE49-F238E27FC236}">
                <a16:creationId xmlns:a16="http://schemas.microsoft.com/office/drawing/2014/main" id="{679359D8-9BAE-B080-9168-E19FD46C49F2}"/>
              </a:ext>
            </a:extLst>
          </p:cNvPr>
          <p:cNvPicPr>
            <a:picLocks noGrp="1" noChangeAspect="1"/>
          </p:cNvPicPr>
          <p:nvPr>
            <p:ph idx="1"/>
          </p:nvPr>
        </p:nvPicPr>
        <p:blipFill>
          <a:blip r:embed="rId2"/>
          <a:stretch>
            <a:fillRect/>
          </a:stretch>
        </p:blipFill>
        <p:spPr>
          <a:xfrm>
            <a:off x="6361193" y="1446511"/>
            <a:ext cx="5512415" cy="3803469"/>
          </a:xfrm>
        </p:spPr>
      </p:pic>
      <p:pic>
        <p:nvPicPr>
          <p:cNvPr id="5" name="Picture 4" descr="A screenshot of a computer&#10;&#10;Description automatically generated">
            <a:extLst>
              <a:ext uri="{FF2B5EF4-FFF2-40B4-BE49-F238E27FC236}">
                <a16:creationId xmlns:a16="http://schemas.microsoft.com/office/drawing/2014/main" id="{D5F8DFC6-A4D2-7DD1-BBFD-5945E33F7F98}"/>
              </a:ext>
            </a:extLst>
          </p:cNvPr>
          <p:cNvPicPr>
            <a:picLocks noChangeAspect="1"/>
          </p:cNvPicPr>
          <p:nvPr/>
        </p:nvPicPr>
        <p:blipFill>
          <a:blip r:embed="rId3"/>
          <a:stretch>
            <a:fillRect/>
          </a:stretch>
        </p:blipFill>
        <p:spPr>
          <a:xfrm>
            <a:off x="422675" y="1448293"/>
            <a:ext cx="5655077" cy="3806054"/>
          </a:xfrm>
          <a:prstGeom prst="rect">
            <a:avLst/>
          </a:prstGeom>
        </p:spPr>
      </p:pic>
      <p:sp>
        <p:nvSpPr>
          <p:cNvPr id="6" name="TextBox 5">
            <a:extLst>
              <a:ext uri="{FF2B5EF4-FFF2-40B4-BE49-F238E27FC236}">
                <a16:creationId xmlns:a16="http://schemas.microsoft.com/office/drawing/2014/main" id="{7DCECEC8-0BC8-8799-F03C-752C1E63D43D}"/>
              </a:ext>
            </a:extLst>
          </p:cNvPr>
          <p:cNvSpPr txBox="1"/>
          <p:nvPr/>
        </p:nvSpPr>
        <p:spPr>
          <a:xfrm>
            <a:off x="421689" y="5592932"/>
            <a:ext cx="113397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The CRAWLER creates the metadata that allows GLUE and services such as ATHENA to view the S3 information as a database with tables. </a:t>
            </a:r>
            <a:endParaRPr lang="en-US"/>
          </a:p>
        </p:txBody>
      </p:sp>
    </p:spTree>
    <p:extLst>
      <p:ext uri="{BB962C8B-B14F-4D97-AF65-F5344CB8AC3E}">
        <p14:creationId xmlns:p14="http://schemas.microsoft.com/office/powerpoint/2010/main" val="344687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33A3-5A2B-70DD-195B-DC706021D11B}"/>
              </a:ext>
            </a:extLst>
          </p:cNvPr>
          <p:cNvSpPr>
            <a:spLocks noGrp="1"/>
          </p:cNvSpPr>
          <p:nvPr>
            <p:ph type="title"/>
          </p:nvPr>
        </p:nvSpPr>
        <p:spPr/>
        <p:txBody>
          <a:bodyPr/>
          <a:lstStyle/>
          <a:p>
            <a:r>
              <a:rPr lang="en-US">
                <a:latin typeface="Times New Roman"/>
                <a:cs typeface="Times New Roman"/>
              </a:rPr>
              <a:t>Glue continued...</a:t>
            </a:r>
          </a:p>
        </p:txBody>
      </p:sp>
      <p:pic>
        <p:nvPicPr>
          <p:cNvPr id="10" name="Content Placeholder 9" descr="A screenshot of a computer&#10;&#10;Description automatically generated">
            <a:extLst>
              <a:ext uri="{FF2B5EF4-FFF2-40B4-BE49-F238E27FC236}">
                <a16:creationId xmlns:a16="http://schemas.microsoft.com/office/drawing/2014/main" id="{19D59391-1F9A-1ECD-0F49-4C21E0882D08}"/>
              </a:ext>
            </a:extLst>
          </p:cNvPr>
          <p:cNvPicPr>
            <a:picLocks noGrp="1" noChangeAspect="1"/>
          </p:cNvPicPr>
          <p:nvPr>
            <p:ph idx="1"/>
          </p:nvPr>
        </p:nvPicPr>
        <p:blipFill>
          <a:blip r:embed="rId2"/>
          <a:stretch>
            <a:fillRect/>
          </a:stretch>
        </p:blipFill>
        <p:spPr>
          <a:xfrm>
            <a:off x="1695463" y="1442423"/>
            <a:ext cx="8903438" cy="4293544"/>
          </a:xfrm>
        </p:spPr>
      </p:pic>
      <p:sp>
        <p:nvSpPr>
          <p:cNvPr id="11" name="TextBox 10">
            <a:extLst>
              <a:ext uri="{FF2B5EF4-FFF2-40B4-BE49-F238E27FC236}">
                <a16:creationId xmlns:a16="http://schemas.microsoft.com/office/drawing/2014/main" id="{40DF3116-3621-0040-BFBB-D9FB82242C64}"/>
              </a:ext>
            </a:extLst>
          </p:cNvPr>
          <p:cNvSpPr txBox="1"/>
          <p:nvPr/>
        </p:nvSpPr>
        <p:spPr>
          <a:xfrm>
            <a:off x="2249009" y="5874059"/>
            <a:ext cx="79366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Representation of the metadata after pre-processing it using AWS Glue</a:t>
            </a:r>
          </a:p>
        </p:txBody>
      </p:sp>
    </p:spTree>
    <p:extLst>
      <p:ext uri="{BB962C8B-B14F-4D97-AF65-F5344CB8AC3E}">
        <p14:creationId xmlns:p14="http://schemas.microsoft.com/office/powerpoint/2010/main" val="1481065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CCE0-9086-0697-2AAB-D0BD2AA61A23}"/>
              </a:ext>
            </a:extLst>
          </p:cNvPr>
          <p:cNvSpPr>
            <a:spLocks noGrp="1"/>
          </p:cNvSpPr>
          <p:nvPr>
            <p:ph type="title"/>
          </p:nvPr>
        </p:nvSpPr>
        <p:spPr/>
        <p:txBody>
          <a:bodyPr/>
          <a:lstStyle/>
          <a:p>
            <a:r>
              <a:rPr lang="en-US"/>
              <a:t>AWS </a:t>
            </a:r>
            <a:r>
              <a:rPr lang="en-US" err="1"/>
              <a:t>QuickSight</a:t>
            </a:r>
          </a:p>
        </p:txBody>
      </p:sp>
      <p:pic>
        <p:nvPicPr>
          <p:cNvPr id="4" name="Content Placeholder 3" descr="A screenshot of a computer&#10;&#10;Description automatically generated">
            <a:extLst>
              <a:ext uri="{FF2B5EF4-FFF2-40B4-BE49-F238E27FC236}">
                <a16:creationId xmlns:a16="http://schemas.microsoft.com/office/drawing/2014/main" id="{87B76D66-CCF1-4978-B0D0-D32A066304C6}"/>
              </a:ext>
            </a:extLst>
          </p:cNvPr>
          <p:cNvPicPr>
            <a:picLocks noGrp="1" noChangeAspect="1"/>
          </p:cNvPicPr>
          <p:nvPr>
            <p:ph idx="1"/>
          </p:nvPr>
        </p:nvPicPr>
        <p:blipFill>
          <a:blip r:embed="rId2"/>
          <a:stretch>
            <a:fillRect/>
          </a:stretch>
        </p:blipFill>
        <p:spPr>
          <a:xfrm>
            <a:off x="2561694" y="1713335"/>
            <a:ext cx="7065145" cy="3354279"/>
          </a:xfrm>
        </p:spPr>
      </p:pic>
      <p:sp>
        <p:nvSpPr>
          <p:cNvPr id="6" name="TextBox 5">
            <a:extLst>
              <a:ext uri="{FF2B5EF4-FFF2-40B4-BE49-F238E27FC236}">
                <a16:creationId xmlns:a16="http://schemas.microsoft.com/office/drawing/2014/main" id="{00E533D9-DE59-C237-87AB-C360D3CAD663}"/>
              </a:ext>
            </a:extLst>
          </p:cNvPr>
          <p:cNvSpPr txBox="1"/>
          <p:nvPr/>
        </p:nvSpPr>
        <p:spPr>
          <a:xfrm>
            <a:off x="2559728" y="5444970"/>
            <a:ext cx="70784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err="1"/>
              <a:t>QuickSight</a:t>
            </a:r>
            <a:r>
              <a:rPr lang="en-US"/>
              <a:t> interface which has various analysis plots based on the dataset to understand the patterns and trends in the sales of the cars.</a:t>
            </a:r>
          </a:p>
        </p:txBody>
      </p:sp>
    </p:spTree>
    <p:extLst>
      <p:ext uri="{BB962C8B-B14F-4D97-AF65-F5344CB8AC3E}">
        <p14:creationId xmlns:p14="http://schemas.microsoft.com/office/powerpoint/2010/main" val="3812950041"/>
      </p:ext>
    </p:extLst>
  </p:cSld>
  <p:clrMapOvr>
    <a:masterClrMapping/>
  </p:clrMapOvr>
</p:sld>
</file>

<file path=ppt/theme/theme1.xml><?xml version="1.0" encoding="utf-8"?>
<a:theme xmlns:a="http://schemas.openxmlformats.org/drawingml/2006/main" name="GlowVTI">
  <a:themeElements>
    <a:clrScheme name="AnalogousFromRegularSeedLeftStep">
      <a:dk1>
        <a:srgbClr val="000000"/>
      </a:dk1>
      <a:lt1>
        <a:srgbClr val="FFFFFF"/>
      </a:lt1>
      <a:dk2>
        <a:srgbClr val="321C1D"/>
      </a:dk2>
      <a:lt2>
        <a:srgbClr val="F0F1F3"/>
      </a:lt2>
      <a:accent1>
        <a:srgbClr val="C89A24"/>
      </a:accent1>
      <a:accent2>
        <a:srgbClr val="D55117"/>
      </a:accent2>
      <a:accent3>
        <a:srgbClr val="E7293F"/>
      </a:accent3>
      <a:accent4>
        <a:srgbClr val="D5177C"/>
      </a:accent4>
      <a:accent5>
        <a:srgbClr val="E729DD"/>
      </a:accent5>
      <a:accent6>
        <a:srgbClr val="9017D5"/>
      </a:accent6>
      <a:hlink>
        <a:srgbClr val="4769C1"/>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fb28121-1751-411b-b49d-b5ebe1cbcea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17C1E0D3DCF642A9B64BE7379A9207" ma:contentTypeVersion="7" ma:contentTypeDescription="Create a new document." ma:contentTypeScope="" ma:versionID="bae26451950c3999b790bdb2305af9c1">
  <xsd:schema xmlns:xsd="http://www.w3.org/2001/XMLSchema" xmlns:xs="http://www.w3.org/2001/XMLSchema" xmlns:p="http://schemas.microsoft.com/office/2006/metadata/properties" xmlns:ns3="3fb28121-1751-411b-b49d-b5ebe1cbcea3" xmlns:ns4="43efc7e8-e810-4b6b-8b48-d5033b67cc8a" targetNamespace="http://schemas.microsoft.com/office/2006/metadata/properties" ma:root="true" ma:fieldsID="3f2a6fd2c92096d80ab4d1e35d1d82bb" ns3:_="" ns4:_="">
    <xsd:import namespace="3fb28121-1751-411b-b49d-b5ebe1cbcea3"/>
    <xsd:import namespace="43efc7e8-e810-4b6b-8b48-d5033b67cc8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b28121-1751-411b-b49d-b5ebe1cbce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3efc7e8-e810-4b6b-8b48-d5033b67cc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3A33A0-4580-4EF4-A814-E613434CF675}">
  <ds:schemaRefs>
    <ds:schemaRef ds:uri="3fb28121-1751-411b-b49d-b5ebe1cbcea3"/>
    <ds:schemaRef ds:uri="43efc7e8-e810-4b6b-8b48-d5033b67cc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561D280-6B66-45F9-A5C3-F1AC093ACB34}">
  <ds:schemaRefs>
    <ds:schemaRef ds:uri="3fb28121-1751-411b-b49d-b5ebe1cbcea3"/>
    <ds:schemaRef ds:uri="43efc7e8-e810-4b6b-8b48-d5033b67cc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EB2D9DA-C34F-44F0-B472-542E65742C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GlowVTI</vt:lpstr>
      <vt:lpstr>Analytics and Interactive Dashboard on Used Car Market Trends</vt:lpstr>
      <vt:lpstr>OBJECTIVES:  </vt:lpstr>
      <vt:lpstr>DATASET DESCRIPTION: </vt:lpstr>
      <vt:lpstr>AWS SERVICES USED:</vt:lpstr>
      <vt:lpstr>ARCHITECTURE:</vt:lpstr>
      <vt:lpstr>AWS S3(Simple, Secure, Storage):</vt:lpstr>
      <vt:lpstr>AWS Glue (Data Processing):</vt:lpstr>
      <vt:lpstr>Glue continued...</vt:lpstr>
      <vt:lpstr>AWS QuickSight</vt:lpstr>
      <vt:lpstr>KEY VISUALIZATIONS, ANALYTICS AND MODELLING:</vt:lpstr>
      <vt:lpstr>EBS Deployment:</vt:lpstr>
      <vt:lpstr>Results from the deployed models:</vt:lpstr>
      <vt:lpstr>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Patil, Smitha</dc:creator>
  <cp:revision>3</cp:revision>
  <dcterms:created xsi:type="dcterms:W3CDTF">2024-03-18T02:54:01Z</dcterms:created>
  <dcterms:modified xsi:type="dcterms:W3CDTF">2024-04-22T21:50:43Z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0x0101004817C1E0D3DCF642A9B64BE7379A9207</vt:lpwstr>
  </property>
</Properties>
</file>